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ustom.xml" ContentType="application/vnd.openxmlformats-officedocument.custom-propertie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tags/tag5.xml" ContentType="application/vnd.openxmlformats-officedocument.presentationml.tags+xml"/>
  <Override PartName="/ppt/notesSlides/notesSlide3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tags/tag3.xml" ContentType="application/vnd.openxmlformats-officedocument.presentationml.tags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tags/tag2.xml" ContentType="application/vnd.openxmlformats-officedocument.presentationml.tags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3"/>
  </p:notesMasterIdLst>
  <p:sldIdLst>
    <p:sldId id="2690" r:id="rId2"/>
    <p:sldId id="3747" r:id="rId3"/>
    <p:sldId id="3748" r:id="rId4"/>
    <p:sldId id="3741" r:id="rId5"/>
    <p:sldId id="3727" r:id="rId6"/>
    <p:sldId id="3705" r:id="rId7"/>
    <p:sldId id="3706" r:id="rId8"/>
    <p:sldId id="3756" r:id="rId9"/>
    <p:sldId id="3757" r:id="rId10"/>
    <p:sldId id="3749" r:id="rId11"/>
    <p:sldId id="2302" r:id="rId12"/>
    <p:sldId id="3742" r:id="rId13"/>
    <p:sldId id="3743" r:id="rId14"/>
    <p:sldId id="3753" r:id="rId15"/>
    <p:sldId id="3723" r:id="rId16"/>
    <p:sldId id="3728" r:id="rId17"/>
    <p:sldId id="3744" r:id="rId18"/>
    <p:sldId id="3754" r:id="rId19"/>
    <p:sldId id="3724" r:id="rId20"/>
    <p:sldId id="3729" r:id="rId21"/>
    <p:sldId id="3725" r:id="rId22"/>
    <p:sldId id="3750" r:id="rId23"/>
    <p:sldId id="3730" r:id="rId24"/>
    <p:sldId id="3731" r:id="rId25"/>
    <p:sldId id="3758" r:id="rId26"/>
    <p:sldId id="3759" r:id="rId27"/>
    <p:sldId id="3760" r:id="rId28"/>
    <p:sldId id="3735" r:id="rId29"/>
    <p:sldId id="3762" r:id="rId30"/>
    <p:sldId id="3736" r:id="rId31"/>
    <p:sldId id="3752" r:id="rId32"/>
    <p:sldId id="3740" r:id="rId33"/>
    <p:sldId id="3737" r:id="rId34"/>
    <p:sldId id="3738" r:id="rId35"/>
    <p:sldId id="3732" r:id="rId36"/>
    <p:sldId id="3733" r:id="rId37"/>
    <p:sldId id="2303" r:id="rId38"/>
    <p:sldId id="3761" r:id="rId39"/>
    <p:sldId id="3755" r:id="rId40"/>
    <p:sldId id="3726" r:id="rId41"/>
    <p:sldId id="3734" r:id="rId42"/>
    <p:sldId id="3745" r:id="rId43"/>
    <p:sldId id="3763" r:id="rId44"/>
    <p:sldId id="3764" r:id="rId45"/>
    <p:sldId id="3765" r:id="rId46"/>
    <p:sldId id="3307" r:id="rId47"/>
    <p:sldId id="3678" r:id="rId48"/>
    <p:sldId id="3710" r:id="rId49"/>
    <p:sldId id="3751" r:id="rId50"/>
    <p:sldId id="3746" r:id="rId51"/>
    <p:sldId id="2696" r:id="rId52"/>
  </p:sldIdLst>
  <p:sldSz cx="11522075" cy="6480175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31">
          <p15:clr>
            <a:srgbClr val="A4A3A4"/>
          </p15:clr>
        </p15:guide>
        <p15:guide id="2" pos="361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7AE07A"/>
    <a:srgbClr val="C4C7CB"/>
    <a:srgbClr val="005DA2"/>
    <a:srgbClr val="003B9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11" autoAdjust="0"/>
    <p:restoredTop sz="87790"/>
  </p:normalViewPr>
  <p:slideViewPr>
    <p:cSldViewPr showGuides="1">
      <p:cViewPr varScale="1">
        <p:scale>
          <a:sx n="105" d="100"/>
          <a:sy n="105" d="100"/>
        </p:scale>
        <p:origin x="-822" y="-90"/>
      </p:cViewPr>
      <p:guideLst>
        <p:guide orient="horz" pos="2131"/>
        <p:guide pos="361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E57F646-A72E-43D9-883C-6D1DB25089AF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2024/4/1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2256013-7CA6-4D72-ADDF-BB32DAACA0C1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4324055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5FA69C-CA29-4C84-9EF2-E6DAF8CAE95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311402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8675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286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41225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3277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11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06163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5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819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5568158-0B79-4AA7-8333-C77FE4CE435A}" type="slidenum">
              <a:rPr lang="zh-CN" altLang="en-US" smtClean="0">
                <a:latin typeface="Calibri" panose="020F0502020204030204" pitchFamily="34" charset="0"/>
              </a:rPr>
              <a:pPr/>
              <a:t>12</a:t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74608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3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024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74F4A93-28C0-47C0-BD77-FF6C62CFD98D}" type="slidenum">
              <a:rPr lang="zh-CN" altLang="en-US" smtClean="0">
                <a:latin typeface="Calibri" panose="020F0502020204030204" pitchFamily="34" charset="0"/>
              </a:rPr>
              <a:pPr/>
              <a:t>13</a:t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33971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1203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512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999892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3251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5325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15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287006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529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5530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16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231590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1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229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03C680E-1A4E-472B-8DE4-1D0917B138FB}" type="slidenum">
              <a:rPr lang="zh-CN" altLang="en-US" smtClean="0">
                <a:latin typeface="Calibri" panose="020F0502020204030204" pitchFamily="34" charset="0"/>
              </a:rPr>
              <a:pPr/>
              <a:t>17</a:t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199086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59395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593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48965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1443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614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19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71743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2291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22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499234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3491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634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20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992678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758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6758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21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76555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9635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6963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961765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71683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716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23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133592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73731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7373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24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6000804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7577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757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25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7782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778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26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79875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798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27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741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5994A2F-7587-48E1-B56E-5EFE4EB11181}" type="slidenum">
              <a:rPr lang="zh-CN" altLang="en-US">
                <a:latin typeface="Calibri" panose="020F0502020204030204" pitchFamily="34" charset="0"/>
              </a:rPr>
              <a:pPr/>
              <a:t>28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42957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1923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8192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29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433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434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0341440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843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D54DA85-5908-4089-80F5-7E5E02B4AD15}" type="slidenum">
              <a:rPr lang="zh-CN" altLang="en-US">
                <a:latin typeface="Calibri" panose="020F0502020204030204" pitchFamily="34" charset="0"/>
              </a:rPr>
              <a:pPr/>
              <a:t>30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913626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备注占位符 2"/>
          <p:cNvSpPr>
            <a:spLocks noGrp="1"/>
          </p:cNvSpPr>
          <p:nvPr>
            <p:ph type="body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4565401-ABCD-4834-BDE1-DF7125665372}" type="slidenum">
              <a:rPr lang="zh-CN" altLang="en-US">
                <a:latin typeface="Calibri" panose="020F0502020204030204" pitchFamily="34" charset="0"/>
              </a:rPr>
              <a:pPr/>
              <a:t>31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223783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备注占位符 2"/>
          <p:cNvSpPr>
            <a:spLocks noGrp="1"/>
          </p:cNvSpPr>
          <p:nvPr>
            <p:ph type="body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948C8D2-A4C3-444C-9CAE-89CCE2A2AE8F}" type="slidenum">
              <a:rPr lang="zh-CN" altLang="en-US">
                <a:latin typeface="Calibri" panose="020F0502020204030204" pitchFamily="34" charset="0"/>
              </a:rPr>
              <a:pPr/>
              <a:t>32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484882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9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946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FDDC0EB-D188-4237-90B0-7AC9981722FA}" type="slidenum">
              <a:rPr lang="zh-CN" altLang="en-US">
                <a:latin typeface="Calibri" panose="020F0502020204030204" pitchFamily="34" charset="0"/>
              </a:rPr>
              <a:pPr/>
              <a:t>33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002725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2048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83AA8F2-E854-43FD-85A9-EAB51B941262}" type="slidenum">
              <a:rPr lang="zh-CN" altLang="en-US">
                <a:latin typeface="Calibri" panose="020F0502020204030204" pitchFamily="34" charset="0"/>
              </a:rPr>
              <a:pPr/>
              <a:t>34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4253322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625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962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35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540959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830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9830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36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024750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0355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0035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37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1799961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79875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798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38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2403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024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39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15707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7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6148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167AB9E0-DBD1-4E11-81B8-FDB9BB7C4875}" type="slidenum">
              <a:rPr lang="zh-CN" altLang="en-US" smtClean="0">
                <a:latin typeface="Calibri" panose="020F0502020204030204" pitchFamily="34" charset="0"/>
              </a:rPr>
              <a:pPr/>
              <a:t>4</a:t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23982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4451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0445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40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870063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854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085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41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514487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10595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/>
          </a:p>
        </p:txBody>
      </p:sp>
      <p:sp>
        <p:nvSpPr>
          <p:cNvPr id="11059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5E74F009-3822-473C-AA7A-32639F20DDFF}" type="slidenum">
              <a:rPr lang="zh-CN" altLang="en-US" smtClean="0"/>
              <a:pPr>
                <a:spcBef>
                  <a:spcPct val="0"/>
                </a:spcBef>
              </a:pPr>
              <a:t>43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2643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126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44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4691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146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45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673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1674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46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78184463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673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1674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47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1558285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33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48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516916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9635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6963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49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18809211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153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DB03AAA6-2366-4085-AE61-1602FD291D9C}" type="slidenum">
              <a:rPr lang="zh-CN" altLang="en-US" smtClean="0">
                <a:latin typeface="Calibri" panose="020F0502020204030204" pitchFamily="34" charset="0"/>
              </a:rPr>
              <a:pPr/>
              <a:t>50</a:t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48758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638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638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5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3296006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5FA69C-CA29-4C84-9EF2-E6DAF8CAE95E}" type="slidenum">
              <a:rPr lang="zh-CN" altLang="en-US" smtClean="0"/>
              <a:pPr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11643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824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2531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2253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076447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662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266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</a:rPr>
              <a:pPr lvl="0" algn="r" eaLnBrk="1" hangingPunct="1"/>
              <a:t>8</a:t>
            </a:fld>
            <a:endParaRPr lang="zh-CN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457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245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zh-CN" altLang="en-US" dirty="0"/>
              <a:pPr lvl="0" algn="r" eaLnBrk="1" hangingPunct="1">
                <a:spcBef>
                  <a:spcPct val="0"/>
                </a:spcBef>
              </a:pPr>
              <a:t>9</a:t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1"/>
          <p:cNvSpPr>
            <a:spLocks noGrp="1"/>
          </p:cNvSpPr>
          <p:nvPr>
            <p:ph type="dt" sz="half" idx="2"/>
          </p:nvPr>
        </p:nvSpPr>
        <p:spPr>
          <a:xfrm>
            <a:off x="576263" y="6005513"/>
            <a:ext cx="2687638" cy="34607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9772C31-7F31-4A9E-8DC4-BD16AAD55627}" type="datetimeFigureOut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2024/4/1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2"/>
          <p:cNvSpPr>
            <a:spLocks noGrp="1"/>
          </p:cNvSpPr>
          <p:nvPr>
            <p:ph type="ftr" sz="quarter" idx="3"/>
          </p:nvPr>
        </p:nvSpPr>
        <p:spPr>
          <a:xfrm>
            <a:off x="3937000" y="6005513"/>
            <a:ext cx="3648075" cy="34607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258175" y="6005513"/>
            <a:ext cx="2687638" cy="3460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5EE14D2-AA98-4735-9315-A3B141D615BA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3"/>
          <p:cNvSpPr>
            <a:spLocks noGrp="1"/>
          </p:cNvSpPr>
          <p:nvPr>
            <p:ph type="dt" sz="half" idx="2"/>
          </p:nvPr>
        </p:nvSpPr>
        <p:spPr>
          <a:xfrm>
            <a:off x="576263" y="6007100"/>
            <a:ext cx="2687638" cy="344488"/>
          </a:xfrm>
          <a:prstGeom prst="rect">
            <a:avLst/>
          </a:prstGeom>
        </p:spPr>
        <p:txBody>
          <a:bodyPr/>
          <a:lstStyle>
            <a:lvl1pPr eaLnBrk="1" hangingPunct="1"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AC3F5E6-9141-45F5-928C-6EBA48D5B664}" type="datetimeFigureOut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2024/4/1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7000" y="6007100"/>
            <a:ext cx="3648075" cy="344488"/>
          </a:xfrm>
          <a:prstGeom prst="rect">
            <a:avLst/>
          </a:prstGeom>
        </p:spPr>
        <p:txBody>
          <a:bodyPr/>
          <a:lstStyle>
            <a:lvl1pPr eaLnBrk="1" hangingPunct="1"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58175" y="6007100"/>
            <a:ext cx="2687638" cy="3444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E8572AB-93D1-4A5D-8724-B45D92AB3331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013058"/>
            <a:ext cx="9793764" cy="138903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1" y="3672100"/>
            <a:ext cx="8065453" cy="165604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31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62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934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246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558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869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0181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449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4"/>
            <a:ext cx="2688484" cy="345010"/>
          </a:xfrm>
          <a:prstGeom prst="rect">
            <a:avLst/>
          </a:prstGeom>
        </p:spPr>
        <p:txBody>
          <a:bodyPr/>
          <a:lstStyle/>
          <a:p>
            <a:fld id="{06349512-0D56-418A-920F-BFCCBBAD5AA7}" type="datetimeFigureOut">
              <a:rPr lang="zh-CN" altLang="en-US" smtClean="0"/>
              <a:pPr/>
              <a:t>2024/4/1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3" y="6006164"/>
            <a:ext cx="3648657" cy="3450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8" y="6006164"/>
            <a:ext cx="2688484" cy="345010"/>
          </a:xfrm>
          <a:prstGeom prst="rect">
            <a:avLst/>
          </a:prstGeom>
        </p:spPr>
        <p:txBody>
          <a:bodyPr/>
          <a:lstStyle/>
          <a:p>
            <a:fld id="{7AA0FD1A-E77B-49E4-A79A-8286AB6C64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59509"/>
            <a:ext cx="10369868" cy="108002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76104" y="1512041"/>
            <a:ext cx="10369868" cy="427661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4"/>
            <a:ext cx="2688484" cy="345010"/>
          </a:xfrm>
          <a:prstGeom prst="rect">
            <a:avLst/>
          </a:prstGeom>
        </p:spPr>
        <p:txBody>
          <a:bodyPr/>
          <a:lstStyle/>
          <a:p>
            <a:fld id="{06349512-0D56-418A-920F-BFCCBBAD5AA7}" type="datetimeFigureOut">
              <a:rPr lang="zh-CN" altLang="en-US" smtClean="0"/>
              <a:pPr/>
              <a:t>2024/4/1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3" y="6006164"/>
            <a:ext cx="3648657" cy="34501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8" y="6006164"/>
            <a:ext cx="2688484" cy="345010"/>
          </a:xfrm>
          <a:prstGeom prst="rect">
            <a:avLst/>
          </a:prstGeom>
        </p:spPr>
        <p:txBody>
          <a:bodyPr/>
          <a:lstStyle/>
          <a:p>
            <a:fld id="{7AA0FD1A-E77B-49E4-A79A-8286AB6C64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矩形 6"/>
          <p:cNvSpPr>
            <a:spLocks noChangeArrowheads="1"/>
          </p:cNvSpPr>
          <p:nvPr/>
        </p:nvSpPr>
        <p:spPr bwMode="auto">
          <a:xfrm>
            <a:off x="5832475" y="422275"/>
            <a:ext cx="5276850" cy="36988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方正兰亭黑简体"/>
                <a:ea typeface="方正兰亭黑简体"/>
                <a:cs typeface="方正兰亭黑简体"/>
                <a:sym typeface="+mn-ea"/>
              </a:rPr>
              <a:t>产品一流   管理一流   环境一流   效益一流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176713" y="811213"/>
            <a:ext cx="6480175" cy="0"/>
          </a:xfrm>
          <a:prstGeom prst="line">
            <a:avLst/>
          </a:prstGeom>
          <a:ln>
            <a:solidFill>
              <a:srgbClr val="003B9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8" name="图片 8" descr="小图标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20725" y="252413"/>
            <a:ext cx="3506788" cy="760412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82" y="-1"/>
            <a:ext cx="11520310" cy="6480175"/>
          </a:xfrm>
          <a:prstGeom prst="rect">
            <a:avLst/>
          </a:prstGeom>
        </p:spPr>
      </p:pic>
      <p:sp>
        <p:nvSpPr>
          <p:cNvPr id="4" name="副标题 2"/>
          <p:cNvSpPr>
            <a:spLocks noGrp="1"/>
          </p:cNvSpPr>
          <p:nvPr>
            <p:ph type="subTitle" idx="1"/>
          </p:nvPr>
        </p:nvSpPr>
        <p:spPr>
          <a:xfrm>
            <a:off x="649254" y="2129360"/>
            <a:ext cx="10738110" cy="802165"/>
          </a:xfrm>
        </p:spPr>
        <p:txBody>
          <a:bodyPr>
            <a:noAutofit/>
          </a:bodyPr>
          <a:lstStyle/>
          <a:p>
            <a:r>
              <a:rPr lang="zh-CN" altLang="en-US" sz="4285" b="1" dirty="0">
                <a:solidFill>
                  <a:srgbClr val="003B9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首钢京唐公司</a:t>
            </a:r>
          </a:p>
        </p:txBody>
      </p:sp>
      <p:sp>
        <p:nvSpPr>
          <p:cNvPr id="2" name="矩形 1"/>
          <p:cNvSpPr/>
          <p:nvPr/>
        </p:nvSpPr>
        <p:spPr>
          <a:xfrm>
            <a:off x="3118236" y="2869812"/>
            <a:ext cx="5758568" cy="1294130"/>
          </a:xfrm>
          <a:prstGeom prst="rect">
            <a:avLst/>
          </a:prstGeom>
        </p:spPr>
        <p:txBody>
          <a:bodyPr lIns="86226" tIns="43113" rIns="86226" bIns="43113">
            <a:spAutoFit/>
          </a:bodyPr>
          <a:lstStyle/>
          <a:p>
            <a:pPr algn="ctr">
              <a:lnSpc>
                <a:spcPts val="4715"/>
              </a:lnSpc>
              <a:defRPr/>
            </a:pPr>
            <a:r>
              <a:rPr lang="zh-CN" altLang="en-US" sz="2645" b="1" dirty="0">
                <a:solidFill>
                  <a:srgbClr val="003B90"/>
                </a:solidFill>
                <a:ea typeface="思源黑体 CN Bold" panose="020B0800000000000000" pitchFamily="34" charset="-122"/>
              </a:rPr>
              <a:t>制造部</a:t>
            </a:r>
          </a:p>
          <a:p>
            <a:pPr algn="ctr">
              <a:lnSpc>
                <a:spcPts val="4715"/>
              </a:lnSpc>
              <a:defRPr/>
            </a:pPr>
            <a:r>
              <a:rPr lang="en-US" altLang="zh-CN" sz="2645" b="1" dirty="0">
                <a:solidFill>
                  <a:srgbClr val="003B90"/>
                </a:solidFill>
                <a:ea typeface="思源黑体 CN Bold" panose="020B0800000000000000" pitchFamily="34" charset="-122"/>
              </a:rPr>
              <a:t>2023</a:t>
            </a:r>
            <a:r>
              <a:rPr lang="zh-CN" altLang="en-US" sz="2645" b="1" dirty="0">
                <a:solidFill>
                  <a:srgbClr val="003B90"/>
                </a:solidFill>
                <a:ea typeface="思源黑体 CN Bold" panose="020B0800000000000000" pitchFamily="34" charset="-122"/>
              </a:rPr>
              <a:t>年</a:t>
            </a:r>
            <a:r>
              <a:rPr lang="en-US" altLang="zh-CN" sz="2645" b="1" dirty="0">
                <a:solidFill>
                  <a:srgbClr val="003B90"/>
                </a:solidFill>
                <a:ea typeface="思源黑体 CN Bold" panose="020B0800000000000000" pitchFamily="34" charset="-122"/>
              </a:rPr>
              <a:t>11</a:t>
            </a:r>
            <a:r>
              <a:rPr lang="zh-CN" altLang="en-US" sz="2645" b="1" dirty="0">
                <a:solidFill>
                  <a:srgbClr val="003B90"/>
                </a:solidFill>
                <a:ea typeface="思源黑体 CN Bold" panose="020B0800000000000000" pitchFamily="34" charset="-122"/>
              </a:rPr>
              <a:t>月</a:t>
            </a:r>
            <a:r>
              <a:rPr lang="en-US" altLang="zh-CN" sz="2645" b="1" dirty="0">
                <a:solidFill>
                  <a:srgbClr val="003B90"/>
                </a:solidFill>
                <a:ea typeface="思源黑体 CN Bold" panose="020B0800000000000000" pitchFamily="34" charset="-122"/>
              </a:rPr>
              <a:t>29</a:t>
            </a:r>
            <a:r>
              <a:rPr lang="zh-CN" altLang="en-US" sz="2645" b="1" dirty="0">
                <a:solidFill>
                  <a:srgbClr val="003B90"/>
                </a:solidFill>
                <a:ea typeface="思源黑体 CN Bold" panose="020B0800000000000000" pitchFamily="34" charset="-122"/>
              </a:rPr>
              <a:t>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燕尾形 37"/>
          <p:cNvSpPr>
            <a:spLocks noChangeArrowheads="1"/>
          </p:cNvSpPr>
          <p:nvPr/>
        </p:nvSpPr>
        <p:spPr bwMode="auto">
          <a:xfrm>
            <a:off x="2376661" y="876782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认证合同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7995" y="1346682"/>
            <a:ext cx="10630521" cy="33855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月份认证订单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共计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115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条，其中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关键零部件</a:t>
            </a:r>
            <a:r>
              <a:rPr lang="en-US" altLang="zh-CN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17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条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</a:p>
        </p:txBody>
      </p:sp>
      <p:sp>
        <p:nvSpPr>
          <p:cNvPr id="7" name="五边形 9"/>
          <p:cNvSpPr>
            <a:spLocks noChangeArrowheads="1"/>
          </p:cNvSpPr>
          <p:nvPr/>
        </p:nvSpPr>
        <p:spPr bwMode="auto">
          <a:xfrm>
            <a:off x="144463" y="873848"/>
            <a:ext cx="2447925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一、重点关注合同</a:t>
            </a:r>
          </a:p>
        </p:txBody>
      </p:sp>
    </p:spTree>
    <p:extLst>
      <p:ext uri="{BB962C8B-B14F-4D97-AF65-F5344CB8AC3E}">
        <p14:creationId xmlns:p14="http://schemas.microsoft.com/office/powerpoint/2010/main" xmlns="" val="3034563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3121004" y="3072258"/>
            <a:ext cx="893762" cy="520700"/>
            <a:chOff x="2215144" y="3018134"/>
            <a:chExt cx="1244730" cy="956963"/>
          </a:xfrm>
        </p:grpSpPr>
        <p:sp>
          <p:nvSpPr>
            <p:cNvPr id="52" name="平行四边形 51"/>
            <p:cNvSpPr/>
            <p:nvPr/>
          </p:nvSpPr>
          <p:spPr>
            <a:xfrm>
              <a:off x="2215144" y="3085239"/>
              <a:ext cx="1120920" cy="843177"/>
            </a:xfrm>
            <a:prstGeom prst="parallelogram">
              <a:avLst>
                <a:gd name="adj" fmla="val 48207"/>
              </a:avLst>
            </a:prstGeom>
            <a:solidFill>
              <a:srgbClr val="003B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Impact" panose="020B0806030902050204" pitchFamily="34" charset="0"/>
                <a:ea typeface="+mn-ea"/>
                <a:cs typeface="+mn-cs"/>
              </a:endParaRPr>
            </a:p>
          </p:txBody>
        </p:sp>
        <p:sp>
          <p:nvSpPr>
            <p:cNvPr id="31752" name="文本框 11"/>
            <p:cNvSpPr txBox="1"/>
            <p:nvPr/>
          </p:nvSpPr>
          <p:spPr>
            <a:xfrm>
              <a:off x="2393075" y="3018134"/>
              <a:ext cx="1066799" cy="956963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</a:t>
              </a:r>
            </a:p>
          </p:txBody>
        </p:sp>
      </p:grpSp>
      <p:grpSp>
        <p:nvGrpSpPr>
          <p:cNvPr id="31747" name="组合 65"/>
          <p:cNvGrpSpPr/>
          <p:nvPr/>
        </p:nvGrpSpPr>
        <p:grpSpPr>
          <a:xfrm>
            <a:off x="3862366" y="3096071"/>
            <a:ext cx="3857625" cy="492125"/>
            <a:chOff x="4315150" y="2341731"/>
            <a:chExt cx="3857250" cy="540057"/>
          </a:xfrm>
        </p:grpSpPr>
        <p:sp>
          <p:nvSpPr>
            <p:cNvPr id="67" name="矩形 66"/>
            <p:cNvSpPr/>
            <p:nvPr/>
          </p:nvSpPr>
          <p:spPr>
            <a:xfrm>
              <a:off x="4840562" y="2371346"/>
              <a:ext cx="2827062" cy="479083"/>
            </a:xfrm>
            <a:prstGeom prst="rect">
              <a:avLst/>
            </a:prstGeom>
            <a:ln w="15875">
              <a:noFill/>
            </a:ln>
          </p:spPr>
          <p:txBody>
            <a:bodyPr lIns="68580" tIns="34290" rIns="68580" bIns="3429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   工序梳理</a:t>
              </a:r>
              <a:endParaRPr kumimoji="0" lang="zh-CN" altLang="en-GB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8" name="平行四边形 67"/>
            <p:cNvSpPr/>
            <p:nvPr/>
          </p:nvSpPr>
          <p:spPr>
            <a:xfrm>
              <a:off x="4315150" y="2341731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5" name="Text Placeholder 4"/>
          <p:cNvSpPr txBox="1"/>
          <p:nvPr/>
        </p:nvSpPr>
        <p:spPr>
          <a:xfrm>
            <a:off x="3459016" y="1871935"/>
            <a:ext cx="4278312" cy="496887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algn="ctr" eaLnBrk="1" hangingPunct="1">
              <a:spcBef>
                <a:spcPct val="20000"/>
              </a:spcBef>
            </a:pPr>
            <a:r>
              <a:rPr lang="en-US" altLang="zh-CN" sz="3200" b="1" dirty="0">
                <a:solidFill>
                  <a:srgbClr val="003B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3200" b="1" dirty="0">
                <a:solidFill>
                  <a:srgbClr val="003B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月份合同梳理</a:t>
            </a:r>
            <a:endParaRPr lang="en-US" altLang="zh-CN" sz="3200" b="1" dirty="0">
              <a:solidFill>
                <a:srgbClr val="003B9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7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sz="20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二、工序梳理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12713" y="1389063"/>
          <a:ext cx="10975975" cy="3494089"/>
        </p:xfrm>
        <a:graphic>
          <a:graphicData uri="http://schemas.openxmlformats.org/drawingml/2006/table">
            <a:tbl>
              <a:tblPr/>
              <a:tblGrid>
                <a:gridCol w="2353301"/>
                <a:gridCol w="1371343"/>
                <a:gridCol w="1319730"/>
                <a:gridCol w="1239371"/>
                <a:gridCol w="1194291"/>
                <a:gridCol w="1247864"/>
                <a:gridCol w="1155744"/>
                <a:gridCol w="1094331"/>
              </a:tblGrid>
              <a:tr h="25973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2#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酸洗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257833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月产实际、预测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156828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129832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140993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149130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145658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161501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150000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847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平均规格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3.63×1266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3.16×1263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3.27×1268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3.16×1262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3.28×1267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3.33×1264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3.19×1266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832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常规酸洗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51023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53000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39000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73559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71000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75745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79397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101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H</a:t>
                      </a:r>
                      <a:r>
                        <a:rPr lang="en-US" altLang="zh-CN" sz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≤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2.0</a:t>
                      </a: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5671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6225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8835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17036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5641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10936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12893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1966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H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≥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5.0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2448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3673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2507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7378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3478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9556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4988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846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冷成型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104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H≤1.2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7833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1.2＜H≤1.5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374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检修（小时）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24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95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1983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停机</a:t>
                      </a:r>
                      <a:r>
                        <a:rPr lang="zh-CN" altLang="en-US" sz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（小时）</a:t>
                      </a:r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896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总停机时长</a:t>
                      </a:r>
                      <a:r>
                        <a:rPr lang="zh-CN" altLang="en-US" sz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（小时）</a:t>
                      </a:r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135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95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3" marR="9523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160588" y="893763"/>
            <a:ext cx="1441450" cy="469900"/>
          </a:xfrm>
          <a:prstGeom prst="chevron">
            <a:avLst>
              <a:gd name="adj" fmla="val 49990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2#</a:t>
            </a:r>
            <a:r>
              <a:rPr lang="zh-CN" altLang="en-US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酸洗</a:t>
            </a:r>
          </a:p>
        </p:txBody>
      </p:sp>
      <p:sp>
        <p:nvSpPr>
          <p:cNvPr id="7293" name="矩形 1"/>
          <p:cNvSpPr>
            <a:spLocks noChangeArrowheads="1"/>
          </p:cNvSpPr>
          <p:nvPr/>
        </p:nvSpPr>
        <p:spPr bwMode="auto">
          <a:xfrm>
            <a:off x="101600" y="4886325"/>
            <a:ext cx="10977563" cy="7381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2#</a:t>
            </a:r>
            <a:r>
              <a:rPr lang="zh-CN" altLang="en-US" sz="1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酸洗：</a:t>
            </a:r>
            <a:r>
              <a:rPr lang="zh-CN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2#</a:t>
            </a:r>
            <a:r>
              <a:rPr lang="zh-CN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酸洗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冷成型合同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2.0mm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及以下常规酸洗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12893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吨，较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月份显著上升，本月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2#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酸洗计划检修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小时，预计全月产能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15.0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万吨。本月酸洗整体合同节点安排：炼钢最晚备料节点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日，热轧最晚备料节点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酸洗最晚结点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日。</a:t>
            </a:r>
          </a:p>
        </p:txBody>
      </p:sp>
    </p:spTree>
    <p:extLst>
      <p:ext uri="{BB962C8B-B14F-4D97-AF65-F5344CB8AC3E}">
        <p14:creationId xmlns:p14="http://schemas.microsoft.com/office/powerpoint/2010/main" xmlns="" val="4230205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792163" y="1079500"/>
          <a:ext cx="9947273" cy="11350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9538"/>
                <a:gridCol w="1018692"/>
                <a:gridCol w="1018692"/>
                <a:gridCol w="1099115"/>
                <a:gridCol w="1393999"/>
                <a:gridCol w="1018692"/>
                <a:gridCol w="1018692"/>
                <a:gridCol w="1018692"/>
                <a:gridCol w="1181161"/>
              </a:tblGrid>
              <a:tr h="44997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带出品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合同分配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计划成品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目标成品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成品量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2547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1#</a:t>
                      </a:r>
                      <a:r>
                        <a:rPr lang="zh-CN" altLang="en-US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酸洗</a:t>
                      </a:r>
                      <a:endParaRPr lang="en-US" altLang="zh-CN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25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#</a:t>
                      </a:r>
                      <a:r>
                        <a:rPr lang="zh-CN" alt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酸洗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7.4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7.4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7.6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85813" y="2214563"/>
          <a:ext cx="9959975" cy="31702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3197"/>
                <a:gridCol w="788351"/>
                <a:gridCol w="576407"/>
                <a:gridCol w="2882037"/>
                <a:gridCol w="432306"/>
                <a:gridCol w="2316073"/>
                <a:gridCol w="2311604"/>
              </a:tblGrid>
              <a:tr h="70449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b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（次月交期）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结转原因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探头原因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措施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0449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1#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酸洗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①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质量带出影响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万吨。</a:t>
                      </a:r>
                      <a:endParaRPr lang="en-US" altLang="zh-CN" sz="1400" u="none" strike="noStrike" dirty="0" smtClean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②各工序返修不及时影响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0.05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①酸洗当月合同需要热轧，钢轧</a:t>
                      </a:r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MCCR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平整在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8:00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前返修完毕，需要冷轧重卷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20:00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返修完毕。</a:t>
                      </a:r>
                      <a:b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76124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酸洗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u="none" strike="noStrike" dirty="0" smtClean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  <a:endParaRPr lang="en-US" altLang="zh-CN" sz="1400" u="none" strike="noStrike" kern="12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endParaRPr lang="zh-CN" alt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779463" y="5384800"/>
            <a:ext cx="9959975" cy="36353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3440" tIns="46720" rIns="93440" bIns="46720">
            <a:spAutoFit/>
          </a:bodyPr>
          <a:lstStyle/>
          <a:p>
            <a:pPr eaLnBrk="1" hangingPunct="1">
              <a:lnSpc>
                <a:spcPts val="2055"/>
              </a:lnSpc>
              <a:defRPr/>
            </a:pPr>
            <a:r>
              <a:rPr lang="zh-CN" altLang="en-US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根据酸洗产量预测，</a:t>
            </a:r>
            <a:r>
              <a:rPr lang="en-US" altLang="zh-CN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月酸洗外售合同预计结转</a:t>
            </a:r>
            <a:r>
              <a:rPr lang="en-US" altLang="zh-CN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0.2</a:t>
            </a:r>
            <a:r>
              <a:rPr lang="zh-CN" altLang="en-US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万吨。</a:t>
            </a:r>
          </a:p>
        </p:txBody>
      </p:sp>
    </p:spTree>
    <p:extLst>
      <p:ext uri="{BB962C8B-B14F-4D97-AF65-F5344CB8AC3E}">
        <p14:creationId xmlns:p14="http://schemas.microsoft.com/office/powerpoint/2010/main" xmlns="" val="4087282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50583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061210" y="850900"/>
            <a:ext cx="1441450" cy="469900"/>
          </a:xfrm>
          <a:prstGeom prst="chevron">
            <a:avLst>
              <a:gd name="adj" fmla="val 49976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1#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酸轧</a:t>
            </a:r>
          </a:p>
        </p:txBody>
      </p:sp>
      <p:sp>
        <p:nvSpPr>
          <p:cNvPr id="50180" name="矩形 1"/>
          <p:cNvSpPr/>
          <p:nvPr/>
        </p:nvSpPr>
        <p:spPr>
          <a:xfrm>
            <a:off x="298660" y="5870470"/>
            <a:ext cx="10864850" cy="321945"/>
          </a:xfrm>
          <a:prstGeom prst="rect">
            <a:avLst/>
          </a:prstGeom>
          <a:noFill/>
          <a:ln w="254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r>
              <a: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1#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酸轧：本月</a:t>
            </a:r>
            <a:r>
              <a:rPr lang="zh-CN" altLang="en-US" sz="15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检修</a:t>
            </a:r>
            <a:r>
              <a:rPr lang="en-US" altLang="zh-CN" sz="15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小时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，年修</a:t>
            </a:r>
            <a:r>
              <a: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144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小时，合计月</a:t>
            </a:r>
            <a:r>
              <a:rPr lang="zh-CN" altLang="en-US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计划</a:t>
            </a:r>
            <a:r>
              <a:rPr lang="en-US" alt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14.7</a:t>
            </a:r>
            <a:r>
              <a:rPr lang="zh-CN" altLang="en-US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吨，预计可以</a:t>
            </a:r>
            <a:r>
              <a:rPr lang="zh-CN" altLang="en-US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吨。</a:t>
            </a:r>
            <a:endParaRPr lang="en-US" altLang="zh-CN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361488" y="5178425"/>
            <a:ext cx="46038" cy="46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243530942"/>
              </p:ext>
            </p:extLst>
          </p:nvPr>
        </p:nvGraphicFramePr>
        <p:xfrm>
          <a:off x="296786" y="1439887"/>
          <a:ext cx="10866723" cy="43204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83344"/>
                <a:gridCol w="1266673"/>
                <a:gridCol w="1266673"/>
                <a:gridCol w="1266673"/>
                <a:gridCol w="1266673"/>
                <a:gridCol w="1266673"/>
                <a:gridCol w="1266673"/>
                <a:gridCol w="1183341"/>
              </a:tblGrid>
              <a:tr h="33434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800" dirty="0"/>
                        <a:t>1700</a:t>
                      </a:r>
                      <a:r>
                        <a:rPr lang="zh-CN" altLang="en-US" sz="1800" dirty="0"/>
                        <a:t>酸轧</a:t>
                      </a: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  <a:r>
                        <a:rPr lang="zh-CN" altLang="en-US" sz="14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28422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月产实际、预测</a:t>
                      </a: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202699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193054</a:t>
                      </a:r>
                      <a:endParaRPr lang="en-US" altLang="zh-CN" sz="1200" u="none" strike="noStrike" kern="12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194856</a:t>
                      </a:r>
                      <a:endParaRPr lang="en-US" altLang="zh-CN" sz="1200" u="none" strike="noStrike" kern="12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193134</a:t>
                      </a:r>
                      <a:endParaRPr lang="en-US" altLang="zh-CN" sz="1200" u="none" strike="noStrike" kern="12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178879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193000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150000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5398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1.03×1169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1.04×1167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0.97×1157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1.01×1174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0.89×1141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1×1155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0.98×1177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842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1891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2301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4786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2530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7614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8946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842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0.4＜h≤0.5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9652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9669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12956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18819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22975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22708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17671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842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0.5＜h≤0.6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11621 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14016 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16923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20232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22980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16184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16215 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8422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宽度</a:t>
                      </a:r>
                      <a:r>
                        <a:rPr lang="en-US" altLang="zh-CN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&lt;1</a:t>
                      </a:r>
                      <a:r>
                        <a:rPr 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15642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24260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28182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36041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30975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38772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28548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842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以下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3127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2631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4712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7784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8649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12213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5398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超高强（</a:t>
                      </a:r>
                      <a:r>
                        <a:rPr 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DP780、DP980、TRIP</a:t>
                      </a:r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等）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696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1160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1767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1448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842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钢总计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3189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3791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5230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7411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7987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12852</a:t>
                      </a:r>
                      <a:endParaRPr lang="en-US" altLang="en-US" sz="12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8422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检修（小时）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32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32</a:t>
                      </a:r>
                      <a:endParaRPr lang="en-US" altLang="zh-CN" sz="1200" u="none" strike="noStrike" kern="12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160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8422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停机（小时）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  <a:endParaRPr lang="en-US" altLang="zh-CN" sz="1200" u="none" strike="noStrike" kern="12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2012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总停机时长（小时）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18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36</a:t>
                      </a:r>
                      <a:endParaRPr lang="en-US" altLang="zh-CN" sz="1200" u="none" strike="noStrike" kern="12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  <a:endParaRPr lang="en-US" altLang="zh-CN" sz="14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163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564947178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1441450" cy="469900"/>
          </a:xfrm>
          <a:prstGeom prst="chevron">
            <a:avLst>
              <a:gd name="adj" fmla="val 49976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2#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酸轧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125" y="6051738"/>
            <a:ext cx="10546456" cy="28469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pPr defTabSz="967527">
              <a:lnSpc>
                <a:spcPts val="1481"/>
              </a:lnSpc>
              <a:defRPr/>
            </a:pPr>
            <a:r>
              <a:rPr lang="en-US" altLang="zh-CN" sz="14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2#</a:t>
            </a:r>
            <a:r>
              <a:rPr lang="zh-CN" altLang="en-US" sz="14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酸</a:t>
            </a:r>
            <a:r>
              <a:rPr lang="zh-CN" altLang="en-US" sz="1400" noProof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轧</a:t>
            </a:r>
            <a:r>
              <a:rPr lang="en-US" altLang="zh-CN" sz="1400" noProof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: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本月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检修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小时，</a:t>
            </a:r>
            <a:r>
              <a:rPr lang="zh-CN" altLang="en-US" sz="1400" noProof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计划</a:t>
            </a:r>
            <a:r>
              <a:rPr lang="en-US" altLang="zh-CN" sz="1400" noProof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24.5</a:t>
            </a:r>
            <a:r>
              <a:rPr lang="zh-CN" altLang="en-US" sz="1400" noProof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万吨，预计完成</a:t>
            </a:r>
            <a:r>
              <a:rPr lang="en-US" altLang="zh-CN" sz="1400" noProof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25.4</a:t>
            </a:r>
            <a:r>
              <a:rPr lang="zh-CN" altLang="en-US" sz="1400" noProof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</a:t>
            </a:r>
            <a:r>
              <a:rPr lang="zh-CN" altLang="en-US" sz="14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altLang="en-US" sz="1400" noProof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163681095"/>
              </p:ext>
            </p:extLst>
          </p:nvPr>
        </p:nvGraphicFramePr>
        <p:xfrm>
          <a:off x="111125" y="1583901"/>
          <a:ext cx="10546456" cy="4467836"/>
        </p:xfrm>
        <a:graphic>
          <a:graphicData uri="http://schemas.openxmlformats.org/drawingml/2006/table">
            <a:tbl>
              <a:tblPr/>
              <a:tblGrid>
                <a:gridCol w="1833488"/>
                <a:gridCol w="1553197"/>
                <a:gridCol w="1622881"/>
                <a:gridCol w="1622881"/>
                <a:gridCol w="1381950"/>
                <a:gridCol w="1291032"/>
                <a:gridCol w="1241027"/>
              </a:tblGrid>
              <a:tr h="2199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酸轧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38495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月产实绩、预测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194941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262054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234344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258200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254000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81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1.1×1478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1.21×1428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1.06×1502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1.12×1445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1.09×1457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1.11×1484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9485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薄宽料（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W≥1900mm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且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H≤1.2mm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或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1900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mm＞W≥1850mm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且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H≤0.8mm）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6400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5716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7482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8290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8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W≤1150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2150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5375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8343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4054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8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H≤0.6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7183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8277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10087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6212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81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锌铝镁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26500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19500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21889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17817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21351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198120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81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外板订单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37000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34066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23166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38133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33549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8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以下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4434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5729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13754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12813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493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超高强（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DP780、DP980、TRIP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等）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459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1382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58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钢总计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11000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9434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9729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14213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14195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81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196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36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81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停机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81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总停机时长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44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8492" marR="8492" marT="84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04142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3#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酸轧</a:t>
            </a:r>
          </a:p>
        </p:txBody>
      </p:sp>
      <p:sp>
        <p:nvSpPr>
          <p:cNvPr id="9" name="TextBox 5"/>
          <p:cNvSpPr txBox="1"/>
          <p:nvPr/>
        </p:nvSpPr>
        <p:spPr>
          <a:xfrm>
            <a:off x="360437" y="5454665"/>
            <a:ext cx="10225136" cy="4616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3#</a:t>
            </a:r>
            <a:r>
              <a:rPr kumimoji="0" lang="zh-CN" altLang="zh-CN" sz="1600" b="1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酸轧</a:t>
            </a:r>
            <a:r>
              <a:rPr kumimoji="0" lang="zh-CN" altLang="zh-CN" sz="16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en-US" altLang="zh-CN" sz="16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zh-CN" sz="16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月计划</a:t>
            </a:r>
            <a:r>
              <a:rPr kumimoji="0" lang="en-US" altLang="zh-CN" sz="16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7.6</a:t>
            </a:r>
            <a:r>
              <a:rPr kumimoji="0" lang="zh-CN" altLang="zh-CN" sz="16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kumimoji="0" lang="zh-CN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r>
              <a:rPr kumimoji="0" lang="zh-CN" altLang="en-US" sz="16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其中红牛</a:t>
            </a:r>
            <a:r>
              <a:rPr kumimoji="0" lang="en-US" altLang="zh-CN" sz="16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5050</a:t>
            </a:r>
            <a:r>
              <a:rPr kumimoji="0" lang="zh-CN" altLang="en-US" sz="16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吨，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T5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料（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BD24C006）1910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吨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kumimoji="0" lang="zh-CN" altLang="en-US" sz="16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本月</a:t>
            </a:r>
            <a:r>
              <a:rPr 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检修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30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小时，总停机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30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小时。</a:t>
            </a:r>
            <a:endParaRPr kumimoji="0" lang="en-US" altLang="zh-CN" sz="16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360435" y="1511895"/>
          <a:ext cx="10225139" cy="3918104"/>
        </p:xfrm>
        <a:graphic>
          <a:graphicData uri="http://schemas.openxmlformats.org/drawingml/2006/table">
            <a:tbl>
              <a:tblPr/>
              <a:tblGrid>
                <a:gridCol w="1823088"/>
                <a:gridCol w="1347499"/>
                <a:gridCol w="1268234"/>
                <a:gridCol w="1268234"/>
                <a:gridCol w="1347499"/>
                <a:gridCol w="1664557"/>
                <a:gridCol w="1506028"/>
              </a:tblGrid>
              <a:tr h="23086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酸轧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46989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月产实绩、预测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78681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69080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85097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68870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85553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76000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72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0.236*901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0.24*903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0.239*908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0.239*898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0.237*895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0.234*914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72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常规红牛铁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2050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005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1035mm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宽红牛铁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20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T5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料（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BD24C006）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2950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6016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5815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3125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1910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871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204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停机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72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总停机时长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830696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7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sz="20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二、工序梳理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11125" y="1377950"/>
          <a:ext cx="11195049" cy="3178178"/>
        </p:xfrm>
        <a:graphic>
          <a:graphicData uri="http://schemas.openxmlformats.org/drawingml/2006/table">
            <a:tbl>
              <a:tblPr/>
              <a:tblGrid>
                <a:gridCol w="2841717"/>
                <a:gridCol w="828893"/>
                <a:gridCol w="1262854"/>
                <a:gridCol w="1149389"/>
                <a:gridCol w="1114132"/>
                <a:gridCol w="1263495"/>
                <a:gridCol w="1239135"/>
                <a:gridCol w="1495434"/>
              </a:tblGrid>
              <a:tr h="2229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轧机</a:t>
                      </a:r>
                      <a:endParaRPr lang="zh-CN" altLang="en-US" sz="1400" b="1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4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20921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月产实际、预测</a:t>
                      </a:r>
                      <a:endParaRPr lang="zh-CN" altLang="en-US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25498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23309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23224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27500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23367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25678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25000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09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1.35*1189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1.39*1195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1.44*1198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1.46*1193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1.49*1197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1.42*1192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1.39*1199</a:t>
                      </a:r>
                      <a:endParaRPr lang="en-US" altLang="zh-CN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1609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H≤1.0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4689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3458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3283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4058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4703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5117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927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W≤950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1330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338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776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1107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607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1053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1119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05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W&gt;1300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5699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4955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4799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4912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2520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5243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4814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33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罩退（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SK85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、65Mn、35、40、50、SJC55C、C75</a:t>
                      </a:r>
                      <a:r>
                        <a:rPr lang="zh-CN" altLang="en-US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S、</a:t>
                      </a: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CR1200/1800HS</a:t>
                      </a:r>
                      <a:r>
                        <a:rPr lang="zh-CN" altLang="en-US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)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3700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4475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6669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7678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3915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5461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09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DP780以下</a:t>
                      </a:r>
                    </a:p>
                  </a:txBody>
                  <a:tcPr marL="7992" marR="7992" marT="799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102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102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12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超高强（DP780、DP980等）</a:t>
                      </a:r>
                    </a:p>
                  </a:txBody>
                  <a:tcPr marL="7992" marR="7992" marT="799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8300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8000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12794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09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DP钢总计</a:t>
                      </a:r>
                    </a:p>
                  </a:txBody>
                  <a:tcPr marL="7992" marR="7992" marT="799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9200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10402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8369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9276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6055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8259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12896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09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检修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09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停机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24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201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总停机时长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79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118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b="0" i="0" u="none" strike="noStrike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7" marR="9527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160588" y="881063"/>
            <a:ext cx="1441450" cy="469900"/>
          </a:xfrm>
          <a:prstGeom prst="chevron">
            <a:avLst>
              <a:gd name="adj" fmla="val 49990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3#</a:t>
            </a:r>
            <a:r>
              <a:rPr lang="zh-CN" altLang="en-US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轧机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125" y="4530725"/>
            <a:ext cx="11195050" cy="1062038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b="1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3#</a:t>
            </a:r>
            <a:r>
              <a:rPr lang="zh-CN" altLang="en-US" sz="1400" b="1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轧机：</a:t>
            </a:r>
            <a:r>
              <a:rPr lang="zh-CN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本月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3#</a:t>
            </a:r>
            <a:r>
              <a:rPr lang="zh-CN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轧机平均规格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1.39×1199mm,</a:t>
            </a:r>
            <a:r>
              <a:rPr lang="zh-CN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较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月平均规格偏薄，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1.0mm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及以下极限规格较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月有所上升；本月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3#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轧机计划检修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16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小时，全月预测产能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2.5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万吨。本月超高强劈分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12794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吨，供罩退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5461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吨，需要炼钢、热轧、平整每日均匀备料，保证各工序每日罩退或超高强钢最少供料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800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吨，超高强钢炼钢最晚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日完成备料，如遇特殊情况拖期可延期到</a:t>
            </a:r>
            <a:r>
              <a:rPr lang="en-US" altLang="zh-CN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12</a:t>
            </a:r>
            <a:r>
              <a:rPr lang="zh-CN" altLang="en-US" sz="14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日，但需保证均匀供料。</a:t>
            </a:r>
            <a:endParaRPr lang="zh-CN" altLang="en-US" sz="1400" noProof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62854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146300" y="897255"/>
            <a:ext cx="1441450" cy="469900"/>
          </a:xfrm>
          <a:prstGeom prst="chevron">
            <a:avLst>
              <a:gd name="adj" fmla="val 49976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1#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连退</a:t>
            </a:r>
          </a:p>
        </p:txBody>
      </p:sp>
      <p:sp>
        <p:nvSpPr>
          <p:cNvPr id="58372" name="矩形 1"/>
          <p:cNvSpPr/>
          <p:nvPr/>
        </p:nvSpPr>
        <p:spPr>
          <a:xfrm>
            <a:off x="351705" y="5942478"/>
            <a:ext cx="10780713" cy="321945"/>
          </a:xfrm>
          <a:prstGeom prst="rect">
            <a:avLst/>
          </a:prstGeom>
          <a:noFill/>
          <a:ln w="254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r>
              <a:rPr lang="en-US" altLang="zh-CN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1#</a:t>
            </a:r>
            <a:r>
              <a:rPr lang="zh-CN" altLang="en-US" sz="15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连退</a:t>
            </a:r>
            <a:r>
              <a:rPr lang="zh-CN" altLang="en-US" sz="15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：本月年修</a:t>
            </a:r>
            <a:r>
              <a:rPr lang="en-US" altLang="zh-CN" sz="15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144</a:t>
            </a:r>
            <a:r>
              <a:rPr lang="zh-CN" altLang="en-US" sz="15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小时，</a:t>
            </a:r>
            <a:r>
              <a:rPr lang="zh-CN" altLang="en-US" sz="15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月计划</a:t>
            </a:r>
            <a:r>
              <a:rPr lang="en-US" altLang="zh-CN" sz="1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1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万吨，预计</a:t>
            </a:r>
            <a:r>
              <a:rPr lang="zh-CN" altLang="en-US" sz="15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sz="1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5.4</a:t>
            </a:r>
            <a:r>
              <a:rPr lang="zh-CN" altLang="en-US" sz="15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zh-CN" altLang="en-US" sz="1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吨。</a:t>
            </a: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28988643"/>
              </p:ext>
            </p:extLst>
          </p:nvPr>
        </p:nvGraphicFramePr>
        <p:xfrm>
          <a:off x="360434" y="1434099"/>
          <a:ext cx="10771983" cy="44833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73935"/>
                <a:gridCol w="1046876"/>
                <a:gridCol w="1255630"/>
                <a:gridCol w="1255630"/>
                <a:gridCol w="1255630"/>
                <a:gridCol w="1255630"/>
                <a:gridCol w="1255630"/>
                <a:gridCol w="1173022"/>
              </a:tblGrid>
              <a:tr h="31518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r>
                        <a:rPr lang="zh-CN" altLang="en-US" sz="12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  <a:r>
                        <a:rPr lang="zh-CN" altLang="en-US" sz="12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</a:t>
                      </a:r>
                      <a:r>
                        <a:rPr lang="zh-CN" altLang="en-US" sz="12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12月</a:t>
                      </a:r>
                      <a:endParaRPr lang="en-US" altLang="zh-CN" sz="1200" b="1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1月</a:t>
                      </a:r>
                      <a:endParaRPr lang="en-US" altLang="zh-CN" sz="1200" b="1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2月</a:t>
                      </a:r>
                      <a:endParaRPr lang="en-US" altLang="zh-CN" sz="1200" b="1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3月</a:t>
                      </a:r>
                      <a:endParaRPr lang="en-US" altLang="zh-CN" sz="1200" b="1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4月</a:t>
                      </a:r>
                      <a:endParaRPr lang="en-US" altLang="zh-CN" sz="1200" b="1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月产实际、预测</a:t>
                      </a:r>
                      <a:endParaRPr lang="zh-CN" altLang="en-US" sz="120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69969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66028</a:t>
                      </a:r>
                      <a:endParaRPr lang="en-US" altLang="zh-CN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70430</a:t>
                      </a:r>
                      <a:endParaRPr lang="en-US" altLang="zh-CN" sz="1200" u="none" strike="noStrike" kern="1200" dirty="0">
                        <a:solidFill>
                          <a:schemeClr val="dk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57123</a:t>
                      </a:r>
                      <a:endParaRPr lang="en-US" altLang="zh-CN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62361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67000</a:t>
                      </a:r>
                      <a:endParaRPr lang="en-US" altLang="zh-CN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54000</a:t>
                      </a:r>
                      <a:endParaRPr lang="en-US" altLang="en-US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0.88×1159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0.92×1180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0.84×1187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0.98×1197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0.87×1171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0.85×1138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0.93×1186</a:t>
                      </a:r>
                      <a:endParaRPr lang="en-US" altLang="en-US" sz="1200" kern="120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sz="12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H≤0.4mm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1395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1287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2128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1172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1937</a:t>
                      </a:r>
                      <a:endParaRPr lang="en-US" altLang="en-US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70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altLang="zh-CN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</a:t>
                      </a:r>
                      <a:r>
                        <a:rPr 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mm＜H≤0.5mm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4058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4712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6435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8023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9129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10593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9391</a:t>
                      </a:r>
                      <a:endParaRPr lang="en-US" altLang="en-US" sz="1200" kern="120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altLang="zh-CN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</a:t>
                      </a:r>
                      <a:r>
                        <a:rPr 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mm＜H≤0.6mm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5113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5269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8276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9162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9670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6384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7524</a:t>
                      </a:r>
                      <a:endParaRPr lang="en-US" altLang="en-US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330T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3102 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640 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2508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1851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1749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420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2795 </a:t>
                      </a:r>
                      <a:endParaRPr lang="en-US" altLang="en-US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外板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1995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3905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2642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1995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3231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3480</a:t>
                      </a:r>
                      <a:endParaRPr lang="en-US" altLang="en-US" sz="1200" kern="120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</a:t>
                      </a:r>
                      <a:r>
                        <a:rPr lang="zh-CN" alt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以下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2366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2680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2472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5654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4056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4210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10882</a:t>
                      </a:r>
                      <a:endParaRPr lang="en-US" altLang="en-US" sz="1200" kern="120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8453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超高强（</a:t>
                      </a:r>
                      <a:r>
                        <a:rPr 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DP780、DP980、TRIP</a:t>
                      </a:r>
                      <a:r>
                        <a:rPr lang="zh-CN" alt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等）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1413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1511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650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1731</a:t>
                      </a:r>
                      <a:endParaRPr lang="en-US" altLang="en-US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钢总计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3779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4191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4056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6186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4706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5570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12613</a:t>
                      </a:r>
                      <a:endParaRPr lang="en-US" altLang="en-US" sz="1200" kern="120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检修（小时）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132</a:t>
                      </a:r>
                      <a:endParaRPr lang="en-US" altLang="zh-CN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24</a:t>
                      </a:r>
                      <a:endParaRPr lang="en-US" altLang="zh-CN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144</a:t>
                      </a:r>
                    </a:p>
                  </a:txBody>
                  <a:tcPr marL="12700" marR="12700" marT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停机（小时）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kern="120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  <a:endParaRPr lang="en-US" altLang="zh-CN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9864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总停机时长（小时）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136</a:t>
                      </a:r>
                      <a:endParaRPr lang="en-US" altLang="zh-CN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</a:p>
                  </a:txBody>
                  <a:tcPr marL="6495" marR="6495" marT="649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28</a:t>
                      </a:r>
                      <a:endParaRPr lang="en-US" altLang="zh-CN" sz="1200" kern="12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200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031200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2#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连退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125" y="5598203"/>
            <a:ext cx="10296525" cy="30777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pAutoFit/>
          </a:bodyPr>
          <a:lstStyle/>
          <a:p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2#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连退：本月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检修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，月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9.6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预计</a:t>
            </a:r>
            <a:r>
              <a:rPr lang="zh-CN" altLang="en-US" sz="1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10.5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吨。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111123" y="1511895"/>
          <a:ext cx="10296526" cy="4086308"/>
        </p:xfrm>
        <a:graphic>
          <a:graphicData uri="http://schemas.openxmlformats.org/drawingml/2006/table">
            <a:tbl>
              <a:tblPr/>
              <a:tblGrid>
                <a:gridCol w="2340752"/>
                <a:gridCol w="1435104"/>
                <a:gridCol w="1430460"/>
                <a:gridCol w="1337574"/>
                <a:gridCol w="1263263"/>
                <a:gridCol w="1281841"/>
                <a:gridCol w="1207532"/>
              </a:tblGrid>
              <a:tr h="25018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36484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月产实绩、预测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83175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105629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99278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108600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105000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484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1.19×1466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1.22×1429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1.18×1507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1.21×1435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1.22×1416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1.18×1432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87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W≤1150mm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4658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8378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87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036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宽幅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IF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11484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11394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87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外板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87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以下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3489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6500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951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超高强（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DP780、DP980、TRIP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4989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75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钢总计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8478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75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75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75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总停机时长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66430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504824" y="6031716"/>
            <a:ext cx="9942513" cy="36830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lvl="0" eaLnBrk="1" hangingPunct="1"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点评</a:t>
            </a: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：</a:t>
            </a:r>
            <a:r>
              <a:rPr lang="zh-CN" altLang="en-US" noProof="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北汽</a:t>
            </a: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订单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量明显</a:t>
            </a: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减少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；宝马、大众、比亚迪和吉利订单</a:t>
            </a: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量增加。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736850" y="977900"/>
            <a:ext cx="2303463" cy="468313"/>
          </a:xfrm>
          <a:prstGeom prst="chevron">
            <a:avLst>
              <a:gd name="adj" fmla="val 50058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汽车板重点客户</a:t>
            </a:r>
          </a:p>
        </p:txBody>
      </p:sp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504825" y="977900"/>
            <a:ext cx="2447925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一、重点关注合同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/>
          </p:nvPr>
        </p:nvGraphicFramePr>
        <p:xfrm>
          <a:off x="504823" y="1475860"/>
          <a:ext cx="9549011" cy="4500527"/>
        </p:xfrm>
        <a:graphic>
          <a:graphicData uri="http://schemas.openxmlformats.org/drawingml/2006/table">
            <a:tbl>
              <a:tblPr/>
              <a:tblGrid>
                <a:gridCol w="1242814"/>
                <a:gridCol w="1242814"/>
                <a:gridCol w="1242814"/>
                <a:gridCol w="1242814"/>
                <a:gridCol w="1242814"/>
                <a:gridCol w="1242814"/>
                <a:gridCol w="849313"/>
                <a:gridCol w="1242814"/>
              </a:tblGrid>
              <a:tr h="339615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483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宝马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13525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4687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8694↑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大众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7010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7302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6957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5403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2583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5510↑</a:t>
                      </a:r>
                      <a:endParaRPr lang="en-US" altLang="zh-CN" sz="14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4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比亚迪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10281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15911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9508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7597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18732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28201↑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北汽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3220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1702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1708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1240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1005↓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rgbClr val="7AE07A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吉利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24647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21096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9278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11860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10639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16413↑</a:t>
                      </a:r>
                      <a:endParaRPr lang="en-US" altLang="zh-CN" sz="14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4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广汽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813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1554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一汽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1655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1636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3101↑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6588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4492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3685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4561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奇瑞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7042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7079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6319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6249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6056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6736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96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长城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20872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29759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12377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10482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4143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8953↑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92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95870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104075</a:t>
                      </a:r>
                      <a:endParaRPr lang="en-US" altLang="zh-CN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61737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59647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54659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84322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4032845" y="5544343"/>
            <a:ext cx="5544616" cy="1512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明日更新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997212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3#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连退</a:t>
            </a:r>
          </a:p>
        </p:txBody>
      </p:sp>
      <p:sp>
        <p:nvSpPr>
          <p:cNvPr id="9" name="TextBox 5"/>
          <p:cNvSpPr txBox="1"/>
          <p:nvPr/>
        </p:nvSpPr>
        <p:spPr>
          <a:xfrm>
            <a:off x="360437" y="5184258"/>
            <a:ext cx="10369476" cy="73723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3#</a:t>
            </a:r>
            <a:r>
              <a:rPr kumimoji="0" lang="zh-CN" altLang="zh-CN" sz="1400" b="1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连退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月产量</a:t>
            </a:r>
            <a:r>
              <a:rPr kumimoji="0" 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计划</a:t>
            </a:r>
            <a:r>
              <a:rPr kumimoji="0" lang="en-US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3.2</a:t>
            </a:r>
            <a:r>
              <a:rPr kumimoji="0" lang="zh-CN" altLang="en-US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吨目标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3.3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万预计完成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3.45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kumimoji="0" lang="zh-CN" altLang="en-US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，红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牛</a:t>
            </a:r>
            <a:r>
              <a:rPr kumimoji="0" lang="zh-CN" altLang="en-US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铁</a:t>
            </a:r>
            <a:r>
              <a:rPr lang="en-US" altLang="zh-CN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5050</a:t>
            </a:r>
            <a:r>
              <a:rPr kumimoji="0" lang="zh-CN" altLang="en-US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DR</a:t>
            </a:r>
            <a:r>
              <a:rPr kumimoji="0" lang="zh-CN" altLang="en-US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材</a:t>
            </a:r>
            <a:r>
              <a:rPr kumimoji="0" lang="en-US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4105</a:t>
            </a:r>
            <a:r>
              <a:rPr kumimoji="0" lang="zh-CN" altLang="en-US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吨。本月</a:t>
            </a:r>
            <a:r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辊期</a:t>
            </a:r>
            <a:r>
              <a:rPr kumimoji="0" lang="zh-CN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安排</a:t>
            </a:r>
            <a:r>
              <a:rPr kumimoji="0" 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kumimoji="0" lang="zh-CN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第一辊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期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日-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13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kumimoji="0" lang="zh-CN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生产</a:t>
            </a:r>
            <a:r>
              <a:rPr kumimoji="0" lang="zh-CN" altLang="en-US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红牛铁及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易开盖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r>
              <a:rPr kumimoji="0" lang="zh-CN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第二辊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期</a:t>
            </a:r>
            <a:r>
              <a:rPr kumimoji="0" lang="en-US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kumimoji="0" lang="en-US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13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日-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22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日，</a:t>
            </a:r>
            <a:r>
              <a:rPr lang="zh-CN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生产</a:t>
            </a:r>
            <a:r>
              <a:rPr lang="en-US" altLang="zh-CN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DI</a:t>
            </a:r>
            <a:r>
              <a:rPr lang="zh-CN" altLang="en-US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材和焊管及</a:t>
            </a:r>
            <a:r>
              <a:rPr lang="en-US" altLang="zh-CN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DR</a:t>
            </a:r>
            <a:r>
              <a:rPr lang="zh-CN" altLang="en-US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材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r>
              <a:rPr kumimoji="0" lang="zh-CN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第三辊</a:t>
            </a:r>
            <a:r>
              <a:rPr kumimoji="0" lang="zh-CN" altLang="zh-CN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期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en-US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23</a:t>
            </a:r>
            <a:r>
              <a:rPr kumimoji="0" lang="zh-CN" altLang="en-US" sz="1400" b="0" i="0" u="none" strike="noStrike" kern="1200" cap="none" spc="0" normalizeH="0" baseline="0" noProof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lang="zh-CN" altLang="zh-CN" sz="140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，生产</a:t>
            </a:r>
            <a:r>
              <a:rPr lang="en-US" altLang="zh-CN" sz="140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</a:t>
            </a:r>
            <a:r>
              <a:rPr lang="zh-CN" altLang="en-US" sz="140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料。</a:t>
            </a: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360435" y="1551397"/>
          <a:ext cx="10369480" cy="3632909"/>
        </p:xfrm>
        <a:graphic>
          <a:graphicData uri="http://schemas.openxmlformats.org/drawingml/2006/table">
            <a:tbl>
              <a:tblPr/>
              <a:tblGrid>
                <a:gridCol w="2592370"/>
                <a:gridCol w="1296185"/>
                <a:gridCol w="1296185"/>
                <a:gridCol w="1296185"/>
                <a:gridCol w="1296185"/>
                <a:gridCol w="1296185"/>
                <a:gridCol w="1296185"/>
              </a:tblGrid>
              <a:tr h="26060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月产实绩、预测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33794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26479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32032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33169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34347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34500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0.204*878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0.205*888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0.204*907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0.203*892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0.197*887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0.207*922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常规红牛铁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2050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1035mm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宽红牛铁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SHG2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1770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2481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7096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6363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9841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4105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高温</a:t>
                      </a: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661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1075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1045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1163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3413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1125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DI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2130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宽厚比＞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625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510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奶粉铁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1520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1520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1815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停机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94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总停机时长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9571271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543703696"/>
              </p:ext>
            </p:extLst>
          </p:nvPr>
        </p:nvGraphicFramePr>
        <p:xfrm>
          <a:off x="936501" y="3672135"/>
          <a:ext cx="9766299" cy="1207770"/>
        </p:xfrm>
        <a:graphic>
          <a:graphicData uri="http://schemas.openxmlformats.org/drawingml/2006/table">
            <a:tbl>
              <a:tblPr/>
              <a:tblGrid>
                <a:gridCol w="3453277"/>
                <a:gridCol w="1018844"/>
                <a:gridCol w="685577"/>
                <a:gridCol w="2551870"/>
                <a:gridCol w="685577"/>
                <a:gridCol w="685577"/>
                <a:gridCol w="685577"/>
              </a:tblGrid>
              <a:tr h="238125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结转原因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探头原因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措施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（次月交期）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>
                          <a:solidFill>
                            <a:srgbClr val="000000"/>
                          </a:solidFill>
                          <a:latin typeface="微软雅黑"/>
                        </a:rPr>
                        <a:t>1#</a:t>
                      </a:r>
                      <a:r>
                        <a:rPr lang="zh-CN" altLang="en-US" sz="1300" b="0" i="0" u="none" strike="noStrike" dirty="0">
                          <a:solidFill>
                            <a:srgbClr val="000000"/>
                          </a:solidFill>
                          <a:latin typeface="微软雅黑"/>
                        </a:rPr>
                        <a:t>连退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①质量带出品影响</a:t>
                      </a:r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</a:t>
                      </a:r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 smtClean="0">
                          <a:solidFill>
                            <a:srgbClr val="000000"/>
                          </a:solidFill>
                          <a:latin typeface="微软雅黑"/>
                        </a:rPr>
                        <a:t>0.3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latin typeface="微软雅黑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latin typeface="微软雅黑"/>
                        </a:rPr>
                        <a:t>2#</a:t>
                      </a:r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latin typeface="微软雅黑"/>
                        </a:rPr>
                        <a:t>连退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3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②热倒冷不及时影响</a:t>
                      </a:r>
                      <a:r>
                        <a:rPr lang="en-US" altLang="zh-CN" sz="13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</a:t>
                      </a:r>
                      <a:r>
                        <a:rPr lang="zh-CN" altLang="en-US" sz="13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</a:t>
                      </a:r>
                      <a:r>
                        <a:rPr lang="zh-CN" altLang="en-US" sz="13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 smtClean="0">
                          <a:solidFill>
                            <a:srgbClr val="000000"/>
                          </a:solidFill>
                          <a:latin typeface="微软雅黑"/>
                        </a:rPr>
                        <a:t>1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latin typeface="微软雅黑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>
                          <a:solidFill>
                            <a:srgbClr val="000000"/>
                          </a:solidFill>
                          <a:latin typeface="微软雅黑"/>
                        </a:rPr>
                        <a:t>3#</a:t>
                      </a:r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latin typeface="微软雅黑"/>
                        </a:rPr>
                        <a:t>连退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00" b="0" i="0" u="none" strike="noStrike" dirty="0">
                          <a:solidFill>
                            <a:srgbClr val="000000"/>
                          </a:solidFill>
                          <a:latin typeface="微软雅黑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3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3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③热倒冷返修影响</a:t>
                      </a:r>
                      <a:r>
                        <a:rPr lang="en-US" altLang="zh-CN" sz="13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</a:t>
                      </a:r>
                      <a:r>
                        <a:rPr lang="zh-CN" altLang="en-US" sz="13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</a:t>
                      </a:r>
                      <a:r>
                        <a:rPr lang="zh-CN" altLang="en-US" sz="13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/>
          </p:nvPr>
        </p:nvGraphicFramePr>
        <p:xfrm>
          <a:off x="936501" y="1079847"/>
          <a:ext cx="9721077" cy="2376264"/>
        </p:xfrm>
        <a:graphic>
          <a:graphicData uri="http://schemas.openxmlformats.org/drawingml/2006/table">
            <a:tbl>
              <a:tblPr/>
              <a:tblGrid>
                <a:gridCol w="929094"/>
                <a:gridCol w="929094"/>
                <a:gridCol w="929094"/>
                <a:gridCol w="929094"/>
                <a:gridCol w="929094"/>
                <a:gridCol w="929094"/>
                <a:gridCol w="929094"/>
                <a:gridCol w="929094"/>
                <a:gridCol w="2288325"/>
              </a:tblGrid>
              <a:tr h="50026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带出品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合同分配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计划成品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目标成品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成品量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406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1#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609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9.9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9.6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9.8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58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2931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1#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罩退</a:t>
            </a:r>
          </a:p>
        </p:txBody>
      </p:sp>
      <p:sp>
        <p:nvSpPr>
          <p:cNvPr id="68612" name="矩形 1"/>
          <p:cNvSpPr/>
          <p:nvPr/>
        </p:nvSpPr>
        <p:spPr>
          <a:xfrm>
            <a:off x="114301" y="5324475"/>
            <a:ext cx="10618788" cy="46166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zh-CN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精冲钢系列合同</a:t>
            </a:r>
            <a:r>
              <a:rPr lang="en-US" altLang="zh-CN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4702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吨，其中</a:t>
            </a:r>
            <a:r>
              <a:rPr lang="en-US" altLang="zh-CN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次退火的</a:t>
            </a:r>
            <a:r>
              <a:rPr lang="en-US" altLang="zh-CN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3162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吨，预计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全月产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</a:t>
            </a:r>
            <a:r>
              <a:rPr lang="en-US" altLang="zh-CN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3.35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万。</a:t>
            </a:r>
            <a:endParaRPr lang="zh-CN" altLang="en-US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/>
          </p:nvPr>
        </p:nvGraphicFramePr>
        <p:xfrm>
          <a:off x="111125" y="1439863"/>
          <a:ext cx="10621964" cy="3884612"/>
        </p:xfrm>
        <a:graphic>
          <a:graphicData uri="http://schemas.openxmlformats.org/drawingml/2006/table">
            <a:tbl>
              <a:tblPr/>
              <a:tblGrid>
                <a:gridCol w="18766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2761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7613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21983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276137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276137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25737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163537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2858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39249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月产实绩、预测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40234</a:t>
                      </a:r>
                      <a:endParaRPr lang="en-US" altLang="zh-CN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38500</a:t>
                      </a:r>
                      <a:endParaRPr lang="en-US" altLang="zh-CN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42815</a:t>
                      </a:r>
                      <a:endParaRPr lang="en-US" altLang="zh-CN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35800</a:t>
                      </a:r>
                      <a:endParaRPr lang="en-US" altLang="zh-CN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32460</a:t>
                      </a:r>
                      <a:endParaRPr lang="en-US" altLang="zh-CN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38200</a:t>
                      </a:r>
                      <a:endParaRPr lang="en-US" altLang="zh-CN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33500</a:t>
                      </a:r>
                      <a:endParaRPr lang="en-US" altLang="zh-CN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6204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1.21*1269</a:t>
                      </a:r>
                      <a:endParaRPr lang="zh-CN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1.08*1280</a:t>
                      </a:r>
                      <a:endParaRPr lang="zh-CN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1.22*1267</a:t>
                      </a:r>
                      <a:endParaRPr lang="zh-CN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1.20*1267</a:t>
                      </a:r>
                      <a:endParaRPr lang="zh-CN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1.20*1292</a:t>
                      </a:r>
                      <a:endParaRPr lang="zh-CN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1.22*1299</a:t>
                      </a:r>
                      <a:endParaRPr lang="zh-CN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1.21*1268</a:t>
                      </a:r>
                      <a:endParaRPr lang="zh-CN" alt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480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H≤0.4mm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530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2313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605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1063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26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240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480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SK85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C75S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系列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1640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1625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2080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3690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4805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2010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3532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480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65Mn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760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350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440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980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1075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4800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号钢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964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685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490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948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1248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875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970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480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S800AH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550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340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400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420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330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570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480</a:t>
                      </a:r>
                      <a:endParaRPr lang="zh-CN" altLang="en-US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28581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28581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停机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28581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总停机时长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7757198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2#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罩退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111125" y="1452880"/>
          <a:ext cx="11050905" cy="4095750"/>
        </p:xfrm>
        <a:graphic>
          <a:graphicData uri="http://schemas.openxmlformats.org/drawingml/2006/table">
            <a:tbl>
              <a:tblPr/>
              <a:tblGrid>
                <a:gridCol w="2519680"/>
                <a:gridCol w="1217930"/>
                <a:gridCol w="1220470"/>
                <a:gridCol w="1217930"/>
                <a:gridCol w="1218565"/>
                <a:gridCol w="1220470"/>
                <a:gridCol w="1217295"/>
                <a:gridCol w="1218565"/>
              </a:tblGrid>
              <a:tr h="2870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</a:t>
                      </a: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10</a:t>
                      </a:r>
                      <a:r>
                        <a:rPr lang="zh-CN" altLang="en-US" sz="16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12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</a:t>
                      </a:r>
                      <a:r>
                        <a:rPr lang="zh-CN" altLang="en-US" sz="16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4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33083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月产实绩</a:t>
                      </a: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24365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27900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29848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29586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28283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28605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26500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9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0.259*884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0.251*889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0.255*896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0.258*879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0.253*879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0.258*877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0.232*873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65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H≤0.13mmDR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950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65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H≤0.14mmDR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0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H≤0.15mmDR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1310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930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685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150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415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300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100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65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H≤0.16mmDR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830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1140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1033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65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H≤0.17mmDR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490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1010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1490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1190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1890</a:t>
                      </a:r>
                    </a:p>
                  </a:txBody>
                  <a:tcPr marL="6115" marR="6115" marT="61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3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材总计</a:t>
                      </a: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3340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2910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3615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3135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4145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3590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8989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0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奶粉铁</a:t>
                      </a: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930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1880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1035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786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719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961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1876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65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电池连接片</a:t>
                      </a:r>
                    </a:p>
                  </a:txBody>
                  <a:tcPr marL="7991" marR="7991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92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检修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135h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18h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18h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17h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17h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17h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17h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638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停机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0h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5h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02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总停机时长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135h</a:t>
                      </a: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18h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18h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17h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22h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17h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17h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6" marR="9526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5"/>
          <p:cNvSpPr txBox="1"/>
          <p:nvPr/>
        </p:nvSpPr>
        <p:spPr>
          <a:xfrm>
            <a:off x="111126" y="5504724"/>
            <a:ext cx="11050588" cy="99123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2#</a:t>
            </a:r>
            <a:r>
              <a:rPr kumimoji="0" lang="zh-CN" altLang="en-U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罩退：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月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2#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罩退计划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2.7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万预计完成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2.65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万。全月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DR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材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0.9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万吨，奶粉铁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0.19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万吨，预计在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月</a:t>
            </a:r>
            <a:r>
              <a:rPr kumimoji="0" lang="en-US" altLang="zh-CN" sz="13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1</a:t>
            </a:r>
            <a:r>
              <a:rPr kumimoji="0" lang="zh-CN" altLang="en-US" sz="13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日、</a:t>
            </a:r>
            <a:r>
              <a:rPr kumimoji="0" lang="en-US" altLang="zh-CN" sz="13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</a:t>
            </a:r>
            <a:r>
              <a:rPr lang="zh-CN" altLang="en-US" sz="13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</a:t>
            </a:r>
            <a:r>
              <a:rPr lang="en-US" altLang="zh-CN" sz="130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</a:t>
            </a:r>
            <a:r>
              <a:rPr lang="zh-CN" altLang="en-US" sz="130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日</a:t>
            </a:r>
            <a:r>
              <a:rPr kumimoji="0" lang="zh-CN" altLang="en-US" sz="13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平整机更换支撑辊后生产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。需关注本月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DR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材较上月增加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5399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吨，</a:t>
            </a:r>
            <a:r>
              <a:rPr kumimoji="0" 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含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0.13mm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极限规格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950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吨罩退做好生产准备工作，</a:t>
            </a:r>
            <a:r>
              <a:rPr kumimoji="0" 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平均规格环比上月降低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10.49%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。受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DR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材增量及规格减薄影响预计本月罩退无法完成产量计划，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1420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平整机组提产迫在眉睫。</a:t>
            </a:r>
          </a:p>
        </p:txBody>
      </p:sp>
    </p:spTree>
    <p:extLst>
      <p:ext uri="{BB962C8B-B14F-4D97-AF65-F5344CB8AC3E}">
        <p14:creationId xmlns:p14="http://schemas.microsoft.com/office/powerpoint/2010/main" xmlns="" val="42012253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92480" y="1079500"/>
          <a:ext cx="9864725" cy="9366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19835"/>
                <a:gridCol w="882650"/>
                <a:gridCol w="882650"/>
                <a:gridCol w="1064895"/>
                <a:gridCol w="1297940"/>
                <a:gridCol w="1297940"/>
                <a:gridCol w="1297940"/>
                <a:gridCol w="882650"/>
                <a:gridCol w="1038225"/>
              </a:tblGrid>
              <a:tr h="42989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带出品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合同分配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计划成品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目标成品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成品量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8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1#</a:t>
                      </a:r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1.08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2.79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3.35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3.35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7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0.07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2.65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792163" y="2016125"/>
          <a:ext cx="9864725" cy="22320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0053"/>
                <a:gridCol w="1008074"/>
                <a:gridCol w="648048"/>
                <a:gridCol w="2016148"/>
                <a:gridCol w="576042"/>
                <a:gridCol w="2304170"/>
                <a:gridCol w="2592190"/>
              </a:tblGrid>
              <a:tr h="7122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b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（次月交期）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结转原因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探头原因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措施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6776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1#</a:t>
                      </a:r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0.95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、带出品影响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万吨；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、罩退亏产影响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万吨；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、合同超量</a:t>
                      </a:r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</a:t>
                      </a:r>
                      <a:r>
                        <a:rPr lang="zh-CN" altLang="en-US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</a:t>
                      </a:r>
                      <a:endParaRPr lang="en-US" altLang="zh-CN" sz="1400" u="none" strike="noStrike" dirty="0" smtClean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519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53427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111125" y="1380650"/>
          <a:ext cx="10978504" cy="4374728"/>
        </p:xfrm>
        <a:graphic>
          <a:graphicData uri="http://schemas.openxmlformats.org/drawingml/2006/table">
            <a:tbl>
              <a:tblPr/>
              <a:tblGrid>
                <a:gridCol w="2908016"/>
                <a:gridCol w="1177199"/>
                <a:gridCol w="1177199"/>
                <a:gridCol w="1177199"/>
                <a:gridCol w="1177199"/>
                <a:gridCol w="1177199"/>
                <a:gridCol w="1177199"/>
                <a:gridCol w="1007294"/>
              </a:tblGrid>
              <a:tr h="3921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月产实绩、预测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77900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74000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73850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71712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69350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77987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64000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1.08×1225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1.02×1216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1.04×1207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0.98×1184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0.98×1187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1×1231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1.04×1244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H≤0.3mm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mm＜H≤0.4mm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1186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874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1161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1428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1275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1951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2219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mm＜H≤0.5mm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4825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8287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9029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11736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10772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12283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9938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07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厚度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mm＜H≤0.6mm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3571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5476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7530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6363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6254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8851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7045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自润滑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1839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633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812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1368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1374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3835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2759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耐指纹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1181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2207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3750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1580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1969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2752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2581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全无铬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4779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3605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3769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5865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6066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3573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4011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镀铝硅</a:t>
                      </a:r>
                    </a:p>
                  </a:txBody>
                  <a:tcPr marL="7988" marR="7988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15485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16459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20414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14672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15227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18412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25438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检修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停机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637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总停机时长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099945" y="910590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2#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镀锌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TextBox 5"/>
          <p:cNvSpPr txBox="1"/>
          <p:nvPr/>
        </p:nvSpPr>
        <p:spPr>
          <a:xfrm>
            <a:off x="111125" y="5904383"/>
            <a:ext cx="10978504" cy="414020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1700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镀锌</a:t>
            </a:r>
            <a:r>
              <a:rPr lang="en-US" altLang="zh-CN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: </a:t>
            </a:r>
            <a:r>
              <a:rPr 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月铝硅生产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1.87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万吨，计划检修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284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小时，较上月</a:t>
            </a:r>
            <a:r>
              <a:rPr 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增加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206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小时，综上所述，预计全月产能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6.4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万吨，超计划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1.1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11125" y="1403350"/>
          <a:ext cx="10618787" cy="3973521"/>
        </p:xfrm>
        <a:graphic>
          <a:graphicData uri="http://schemas.openxmlformats.org/drawingml/2006/table">
            <a:tbl>
              <a:tblPr/>
              <a:tblGrid>
                <a:gridCol w="2629604"/>
                <a:gridCol w="1163695"/>
                <a:gridCol w="1224942"/>
                <a:gridCol w="1102448"/>
                <a:gridCol w="1163695"/>
                <a:gridCol w="1111468"/>
                <a:gridCol w="1111467"/>
                <a:gridCol w="1111468"/>
              </a:tblGrid>
              <a:tr h="25256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2230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镀锌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25122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月产实绩、预测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84300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78000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72079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84520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78984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83392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83000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019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平均规格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0.72×1512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0.8×1513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0.78×1552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0.76×1529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0.74×1492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0.78×1506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0.75×1566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8135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窄规格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W≤1100mm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且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H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＞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0.6mm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4340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4675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3064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4674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5212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7036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1851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925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薄规格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H≤0.6mm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5499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5373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2496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4064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6268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8010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4294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0825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锌铝镁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10251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11428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6097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8379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6233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9723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9241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5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纯锌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FD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订单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22686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34023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24483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32926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23146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36437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26976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5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3#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镀锌纯锌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FD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10361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16062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12970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17580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10082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16159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10163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4#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镀锌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FD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12325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17961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11513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15346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13064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20278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16813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5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DP780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以下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1002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2916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970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1092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1272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1940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1682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超高强（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DP780、DP980、TRIP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等）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175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132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836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DP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钢总计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1037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2916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1102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1855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1296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1940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082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检修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75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291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68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51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48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停机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总停机时长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26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79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295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72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55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52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160588" y="893763"/>
            <a:ext cx="1855788" cy="469900"/>
          </a:xfrm>
          <a:prstGeom prst="chevron">
            <a:avLst>
              <a:gd name="adj" fmla="val 49990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4#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镀锌</a:t>
            </a:r>
          </a:p>
        </p:txBody>
      </p:sp>
      <p:sp>
        <p:nvSpPr>
          <p:cNvPr id="76952" name="矩形 1"/>
          <p:cNvSpPr/>
          <p:nvPr/>
        </p:nvSpPr>
        <p:spPr>
          <a:xfrm>
            <a:off x="111125" y="5375275"/>
            <a:ext cx="10618788" cy="73723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2230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镀锌生产锌铝镁合同</a:t>
            </a:r>
            <a:r>
              <a:rPr 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月减少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0.1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万吨，外板减少</a:t>
            </a:r>
            <a:r>
              <a:rPr 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吨，检修时间</a:t>
            </a:r>
            <a:r>
              <a:rPr 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减少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小时，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综合以上因素，预计全月产能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万吨，超计划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0.6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万吨。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11125" y="1403350"/>
          <a:ext cx="10618787" cy="3961029"/>
        </p:xfrm>
        <a:graphic>
          <a:graphicData uri="http://schemas.openxmlformats.org/drawingml/2006/table">
            <a:tbl>
              <a:tblPr/>
              <a:tblGrid>
                <a:gridCol w="2629604"/>
                <a:gridCol w="1163695"/>
                <a:gridCol w="1224942"/>
                <a:gridCol w="1102448"/>
                <a:gridCol w="1163695"/>
                <a:gridCol w="1111468"/>
                <a:gridCol w="1111467"/>
                <a:gridCol w="1111468"/>
              </a:tblGrid>
              <a:tr h="25146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高强镀锌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en-US" altLang="zh-CN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  <a:r>
                        <a:rPr lang="zh-CN" alt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2512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月产实绩、预测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51500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48000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42845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50300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51926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55380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51000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969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平均规格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1.47×1228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1.46×1236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1.39×1276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1.34×1267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1.37×1240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1.4×1262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1.52×1230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8212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厚度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H≤0.7mm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9667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8387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8736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10173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5704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8072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5147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925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厚度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0.7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mm＜H≤0.8mm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2807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1776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2396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2746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2673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2030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2361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0825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厚度</a:t>
                      </a: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H≥2.5mm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6434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4387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3514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3560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3704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4711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6188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241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锌铝镁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14723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12971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9148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9470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7784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10516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9571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0825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全无铬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695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1070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796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937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1474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1603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2060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86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低合金高强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10807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9143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5490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6892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7341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6651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11418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DP780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以下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7753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3188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1582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2256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4006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6801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4328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超高强（</a:t>
                      </a: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DP780、DP980、TRIP</a:t>
                      </a:r>
                      <a:r>
                        <a:rPr lang="zh-CN" alt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等）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13500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5436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3183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6565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6335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11558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8454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DP</a:t>
                      </a:r>
                      <a:r>
                        <a:rPr lang="zh-CN" alt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钢总计</a:t>
                      </a:r>
                    </a:p>
                  </a:txBody>
                  <a:tcPr marL="9525" marR="9525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21193</a:t>
                      </a: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13359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9664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8771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10341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18359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12782</a:t>
                      </a:r>
                      <a:endParaRPr lang="en-US" altLang="en-US" sz="10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检修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30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22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34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084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停机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2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总停机时长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47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47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127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33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25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47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ClrTx/>
                        <a:buSzTx/>
                        <a:buFontTx/>
                        <a:buNone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37</a:t>
                      </a:r>
                    </a:p>
                  </a:txBody>
                  <a:tcPr marL="9524" marR="9524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160588" y="893763"/>
            <a:ext cx="1684338" cy="469900"/>
          </a:xfrm>
          <a:prstGeom prst="chevron">
            <a:avLst>
              <a:gd name="adj" fmla="val 49990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5#</a:t>
            </a:r>
            <a:r>
              <a:rPr kumimoji="0" 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镀锌</a:t>
            </a:r>
          </a:p>
        </p:txBody>
      </p:sp>
      <p:sp>
        <p:nvSpPr>
          <p:cNvPr id="79000" name="矩形 1"/>
          <p:cNvSpPr/>
          <p:nvPr/>
        </p:nvSpPr>
        <p:spPr>
          <a:xfrm>
            <a:off x="111125" y="5375275"/>
            <a:ext cx="10618788" cy="73723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月超高强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生产量预计比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减少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0.35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万吨，</a:t>
            </a:r>
            <a:r>
              <a:rPr 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锌铝镁增加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0.25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万吨</a:t>
            </a:r>
            <a:r>
              <a:rPr 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检修时间</a:t>
            </a:r>
            <a:r>
              <a:rPr 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减少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小时，综合各种因素，预计全月产能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万吨，超计划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0.6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万吨。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7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sz="20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镀锌</a:t>
            </a:r>
          </a:p>
        </p:txBody>
      </p:sp>
      <p:sp>
        <p:nvSpPr>
          <p:cNvPr id="9" name="TextBox 5"/>
          <p:cNvSpPr txBox="1"/>
          <p:nvPr/>
        </p:nvSpPr>
        <p:spPr>
          <a:xfrm>
            <a:off x="111125" y="5383213"/>
            <a:ext cx="10936288" cy="10620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6#</a:t>
            </a:r>
            <a:r>
              <a:rPr lang="zh-CN" altLang="en-US" sz="14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镀锌：</a:t>
            </a:r>
            <a:r>
              <a:rPr lang="en-US" altLang="zh-CN" sz="14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月计划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万吨，预计完成</a:t>
            </a:r>
            <a:r>
              <a:rPr lang="en-US" altLang="zh-CN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1.3</a:t>
            </a:r>
            <a:r>
              <a:rPr lang="zh-CN" altLang="en-US" sz="14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吨。</a:t>
            </a:r>
            <a:endParaRPr lang="zh-CN" altLang="en-US" sz="1400" noProof="1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4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7#</a:t>
            </a:r>
            <a:r>
              <a:rPr lang="zh-CN" altLang="en-US" sz="14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镀锌：</a:t>
            </a:r>
            <a:r>
              <a:rPr lang="en-US" altLang="zh-CN" sz="1400" b="1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月计划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3.2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万吨，预计完成</a:t>
            </a:r>
            <a:r>
              <a:rPr lang="en-US" altLang="zh-CN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3.2</a:t>
            </a:r>
            <a:r>
              <a:rPr lang="zh-CN" altLang="en-US" sz="14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万吨。</a:t>
            </a:r>
            <a:r>
              <a:rPr lang="en-US" altLang="zh-CN" sz="14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4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日-4月3日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生产锌铝镁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0.3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</a:t>
            </a:r>
            <a:r>
              <a:rPr lang="zh-CN" altLang="en-US" sz="14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r>
              <a:rPr lang="en-US" altLang="zh-CN" sz="1400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月4日-4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23日生产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纯锌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产品2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25-4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30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日生产锌铝镁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0.9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万吨。</a:t>
            </a:r>
            <a:endParaRPr lang="en-US" altLang="zh-CN" sz="1400" noProof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074678665"/>
              </p:ext>
            </p:extLst>
          </p:nvPr>
        </p:nvGraphicFramePr>
        <p:xfrm>
          <a:off x="117475" y="1525588"/>
          <a:ext cx="10928351" cy="3778251"/>
        </p:xfrm>
        <a:graphic>
          <a:graphicData uri="http://schemas.openxmlformats.org/drawingml/2006/table">
            <a:tbl>
              <a:tblPr/>
              <a:tblGrid>
                <a:gridCol w="2911371"/>
                <a:gridCol w="1337485"/>
                <a:gridCol w="1335899"/>
                <a:gridCol w="1335899"/>
                <a:gridCol w="1335899"/>
                <a:gridCol w="1335899"/>
                <a:gridCol w="1335899"/>
              </a:tblGrid>
              <a:tr h="4285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6#</a:t>
                      </a:r>
                      <a:r>
                        <a:rPr kumimoji="0" lang="zh-CN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镀锌</a:t>
                      </a:r>
                      <a:endParaRPr kumimoji="0" lang="zh-CN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月产实绩、预测</a:t>
                      </a: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16500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9500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16500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12900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14663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13000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标准合同需求</a:t>
                      </a:r>
                      <a:endParaRPr kumimoji="0" lang="zh-CN" altLang="en-US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14500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8000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15500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12500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14000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11500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合同总重量</a:t>
                      </a:r>
                      <a:endParaRPr kumimoji="0" lang="zh-CN" altLang="en-US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13818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9329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17515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12470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13720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11573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平均规格</a:t>
                      </a:r>
                      <a:endParaRPr kumimoji="0" lang="zh-CN" altLang="en-US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0.57×1065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0.59×1052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0.58×1054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0.56×1078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0.62×1078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0.62×1078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厚度</a:t>
                      </a:r>
                      <a:r>
                        <a:rPr kumimoji="0" lang="zh-CN" altLang="zh-CN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H≤0.4mm</a:t>
                      </a:r>
                      <a:endParaRPr kumimoji="0" lang="zh-CN" altLang="en-US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811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1176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1225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44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685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754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浩北订单</a:t>
                      </a:r>
                      <a:r>
                        <a:rPr kumimoji="0" 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</a:t>
                      </a:r>
                      <a:endParaRPr kumimoji="0" lang="en-US" altLang="en-US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929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308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484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447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7#</a:t>
                      </a:r>
                      <a:r>
                        <a:rPr kumimoji="0" lang="zh-CN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镀锌</a:t>
                      </a:r>
                      <a:endParaRPr kumimoji="0" lang="zh-CN" altLang="en-US" sz="1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2857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月产实绩、预测</a:t>
                      </a: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43000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38974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37500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35800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39143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32000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标准合同需求</a:t>
                      </a:r>
                      <a:r>
                        <a:rPr kumimoji="0" 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  <a:endParaRPr kumimoji="0" lang="en-US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38000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21000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36000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34000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34000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32000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合同总重量</a:t>
                      </a:r>
                      <a:r>
                        <a:rPr kumimoji="0" 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  <a:endParaRPr kumimoji="0" lang="en-US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42154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29526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38245 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32000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42058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144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平均规格</a:t>
                      </a:r>
                      <a:r>
                        <a:rPr kumimoji="0" 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  <a:endParaRPr kumimoji="0" lang="en-US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1.54×1255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1.51×1227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1.31×1227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1.22×1199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1.41×1145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1.19×1158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纯</a:t>
                      </a:r>
                      <a:r>
                        <a:rPr kumimoji="0" lang="zh-CN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锌</a:t>
                      </a:r>
                      <a:endParaRPr kumimoji="0" lang="zh-CN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12650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5416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8890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9349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14383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8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锌铝镁</a:t>
                      </a:r>
                      <a:r>
                        <a:rPr kumimoji="0" 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  <a:endParaRPr kumimoji="0" lang="en-US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699" marR="12699" marT="12696" marB="45704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29504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24110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420647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19106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27675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177355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92163" y="1058863"/>
          <a:ext cx="9845678" cy="19591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17374"/>
                <a:gridCol w="880802"/>
                <a:gridCol w="881437"/>
                <a:gridCol w="1062424"/>
                <a:gridCol w="1295484"/>
                <a:gridCol w="1295484"/>
                <a:gridCol w="1295484"/>
                <a:gridCol w="527685"/>
                <a:gridCol w="1389504"/>
              </a:tblGrid>
              <a:tr h="42718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带出品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合同分配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计划成品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目标成品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成品量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65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1#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4.28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80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2.78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3.31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6543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4#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2.69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5#</a:t>
                      </a:r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4.46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4.7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7151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17.54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19.8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19.7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786765" y="3014980"/>
          <a:ext cx="9851390" cy="33616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9455"/>
                <a:gridCol w="1005840"/>
                <a:gridCol w="648335"/>
                <a:gridCol w="3677920"/>
                <a:gridCol w="288925"/>
                <a:gridCol w="1268095"/>
                <a:gridCol w="2242820"/>
              </a:tblGrid>
              <a:tr h="9334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dirty="0">
                          <a:latin typeface="微软雅黑" pitchFamily="34" charset="-122"/>
                          <a:ea typeface="微软雅黑" pitchFamily="34" charset="-122"/>
                        </a:rPr>
                        <a:t>品种</a:t>
                      </a:r>
                      <a:endParaRPr lang="zh-CN" altLang="en-US" b="0" i="0" dirty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dirty="0">
                          <a:latin typeface="微软雅黑" pitchFamily="34" charset="-122"/>
                          <a:ea typeface="微软雅黑" pitchFamily="34" charset="-122"/>
                        </a:rPr>
                        <a:t>结转</a:t>
                      </a:r>
                      <a:br>
                        <a:rPr lang="zh-CN" altLang="en-US" dirty="0">
                          <a:latin typeface="微软雅黑" pitchFamily="34" charset="-122"/>
                          <a:ea typeface="微软雅黑" pitchFamily="34" charset="-122"/>
                        </a:rPr>
                      </a:br>
                      <a:r>
                        <a:rPr lang="zh-CN" altLang="en-US" dirty="0">
                          <a:latin typeface="微软雅黑" pitchFamily="34" charset="-122"/>
                          <a:ea typeface="微软雅黑" pitchFamily="34" charset="-122"/>
                        </a:rPr>
                        <a:t>（次月交期）</a:t>
                      </a:r>
                      <a:endParaRPr lang="zh-CN" altLang="en-US" b="0" i="0" dirty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>
                          <a:latin typeface="微软雅黑" pitchFamily="34" charset="-122"/>
                          <a:ea typeface="微软雅黑" pitchFamily="34" charset="-122"/>
                        </a:rPr>
                        <a:t>结转</a:t>
                      </a:r>
                      <a:endParaRPr lang="zh-CN" altLang="en-US" b="0" i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>
                          <a:latin typeface="微软雅黑" pitchFamily="34" charset="-122"/>
                          <a:ea typeface="微软雅黑" pitchFamily="34" charset="-122"/>
                        </a:rPr>
                        <a:t>结转原因</a:t>
                      </a:r>
                      <a:endParaRPr lang="zh-CN" altLang="en-US" b="0" i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>
                          <a:latin typeface="微软雅黑" pitchFamily="34" charset="-122"/>
                          <a:ea typeface="微软雅黑" pitchFamily="34" charset="-122"/>
                        </a:rPr>
                        <a:t>探头</a:t>
                      </a:r>
                      <a:endParaRPr lang="zh-CN" altLang="en-US" b="0" i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>
                          <a:latin typeface="微软雅黑" pitchFamily="34" charset="-122"/>
                          <a:ea typeface="微软雅黑" pitchFamily="34" charset="-122"/>
                        </a:rPr>
                        <a:t>探头原因</a:t>
                      </a:r>
                      <a:endParaRPr lang="zh-CN" altLang="en-US" b="0" i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>
                          <a:latin typeface="微软雅黑" pitchFamily="34" charset="-122"/>
                          <a:ea typeface="微软雅黑" pitchFamily="34" charset="-122"/>
                        </a:rPr>
                        <a:t>措施</a:t>
                      </a:r>
                      <a:endParaRPr lang="zh-CN" altLang="en-US" b="0" i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845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1#</a:t>
                      </a:r>
                      <a:r>
                        <a:rPr lang="zh-CN" altLang="en-US" sz="1400" u="none" strike="noStrike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镀锌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0.15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0.85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合同资源超量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1.3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万吨；质量带出影响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0.68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万吨；炼钢无法按时组浇影响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0.37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万吨；非计划平整重卷影响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0.25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万吨。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CN" altLang="en-US" sz="1400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sym typeface="+mn-ea"/>
                        </a:rPr>
                        <a:t>合同结构不合理</a:t>
                      </a:r>
                      <a:endParaRPr lang="zh-CN" alt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CN" alt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需营销按产线上合同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984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2#</a:t>
                      </a:r>
                      <a:r>
                        <a:rPr lang="zh-CN" altLang="en-US" sz="1400" u="none" strike="noStrike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镀锌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0.05</a:t>
                      </a:r>
                      <a:r>
                        <a:rPr lang="zh-CN" altLang="en-US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0.65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0 .3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29781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3#</a:t>
                      </a:r>
                      <a:r>
                        <a:rPr lang="zh-CN" altLang="en-US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镀锌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0.15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0.55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267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4#</a:t>
                      </a:r>
                      <a:r>
                        <a:rPr lang="zh-CN" altLang="en-US" sz="1400" u="none" strike="noStrike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镀锌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0.05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0.20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838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5#</a:t>
                      </a:r>
                      <a:r>
                        <a:rPr lang="zh-CN" altLang="en-US" sz="1400" u="none" strike="noStrike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镀锌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0.15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0.35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861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总计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0.55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2.6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1.0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474662" y="5764719"/>
            <a:ext cx="9942513" cy="369332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hangingPunct="1"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点评</a:t>
            </a: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：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海信和立霸</a:t>
            </a: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订单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量</a:t>
            </a: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明显减少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；美的和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禾盛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订单量明显增加。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665413" y="947738"/>
            <a:ext cx="2303463" cy="468313"/>
          </a:xfrm>
          <a:prstGeom prst="chevron">
            <a:avLst>
              <a:gd name="adj" fmla="val 50058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家电板重点客户</a:t>
            </a:r>
          </a:p>
        </p:txBody>
      </p:sp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474663" y="947738"/>
            <a:ext cx="2447925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一、重点关注合同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845789335"/>
              </p:ext>
            </p:extLst>
          </p:nvPr>
        </p:nvGraphicFramePr>
        <p:xfrm>
          <a:off x="474662" y="1412876"/>
          <a:ext cx="9894888" cy="4342525"/>
        </p:xfrm>
        <a:graphic>
          <a:graphicData uri="http://schemas.openxmlformats.org/drawingml/2006/table">
            <a:tbl>
              <a:tblPr/>
              <a:tblGrid>
                <a:gridCol w="1499720"/>
                <a:gridCol w="1157392"/>
                <a:gridCol w="1157392"/>
                <a:gridCol w="1157392"/>
                <a:gridCol w="1157392"/>
                <a:gridCol w="1157392"/>
                <a:gridCol w="1168047"/>
                <a:gridCol w="1440161"/>
              </a:tblGrid>
              <a:tr h="334382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美的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9480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20000↑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2257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3403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5751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3238↓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rgbClr val="7AE07A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4898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6689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6700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6012↓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rgbClr val="7AE07A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10226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11180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16824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18956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18049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禾盛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5662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7443↑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长江润发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7716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6358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5439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6407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6657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6859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江阴长发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10158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8959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8793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8610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10493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11643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400" b="0" i="0" u="none" strike="noStrike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94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斗原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1762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1363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1520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925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舒驰容器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1900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2600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2980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3010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3700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顺达制管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2857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3050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2150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2431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2466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2104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3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54883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575356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58625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65511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76257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79973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4032845" y="5544343"/>
            <a:ext cx="5544616" cy="1512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明日更新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1855854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792163" y="1079500"/>
          <a:ext cx="9864725" cy="1189038"/>
        </p:xfrm>
        <a:graphic>
          <a:graphicData uri="http://schemas.openxmlformats.org/drawingml/2006/table">
            <a:tbl>
              <a:tblPr/>
              <a:tblGrid>
                <a:gridCol w="1220787"/>
                <a:gridCol w="882650"/>
                <a:gridCol w="882650"/>
                <a:gridCol w="1063625"/>
                <a:gridCol w="1298575"/>
                <a:gridCol w="1296988"/>
                <a:gridCol w="1298575"/>
                <a:gridCol w="882650"/>
                <a:gridCol w="1038225"/>
              </a:tblGrid>
              <a:tr h="4460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带出品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合同分配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计划成品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目标成品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产量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成品量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6#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0.05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1.15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78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7#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0.05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0.05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3.2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3.4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3.2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3.2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92163" y="2354263"/>
          <a:ext cx="9864725" cy="2601913"/>
        </p:xfrm>
        <a:graphic>
          <a:graphicData uri="http://schemas.openxmlformats.org/drawingml/2006/table">
            <a:tbl>
              <a:tblPr/>
              <a:tblGrid>
                <a:gridCol w="792162"/>
                <a:gridCol w="1079500"/>
                <a:gridCol w="720725"/>
                <a:gridCol w="2303463"/>
                <a:gridCol w="720725"/>
                <a:gridCol w="2160587"/>
                <a:gridCol w="2087563"/>
              </a:tblGrid>
              <a:tr h="11874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b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（次月交期）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结转原因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探头原因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措施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715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6#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①质量问题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</a:t>
                      </a:r>
                      <a:b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③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①合同不足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</a:t>
                      </a:r>
                      <a:b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③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</a:t>
                      </a:r>
                      <a:b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</a:t>
                      </a:r>
                      <a:b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③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429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7#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0.05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6158660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376238" y="912813"/>
            <a:ext cx="2265362" cy="465137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defTabSz="967740">
              <a:defRPr/>
            </a:pPr>
            <a:r>
              <a:rPr lang="zh-CN" altLang="en-US" sz="20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381250" y="912813"/>
            <a:ext cx="2014538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67740">
              <a:defRPr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8#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镀锌</a:t>
            </a:r>
            <a:endParaRPr lang="en-US" altLang="zh-CN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5"/>
          <p:cNvSpPr txBox="1"/>
          <p:nvPr/>
        </p:nvSpPr>
        <p:spPr>
          <a:xfrm>
            <a:off x="376238" y="5575300"/>
            <a:ext cx="10671175" cy="415925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8#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镀锌</a:t>
            </a:r>
            <a:r>
              <a:rPr lang="en-US" altLang="zh-CN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:4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月计划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6.4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万吨，预计完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6.9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万吨，其中厚规格、厚镀层辊期物料共计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1.87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万吨，按照两个辊期组织厚规格、厚镀层。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474663" y="1668463"/>
          <a:ext cx="10572750" cy="3768725"/>
        </p:xfrm>
        <a:graphic>
          <a:graphicData uri="http://schemas.openxmlformats.org/drawingml/2006/table">
            <a:tbl>
              <a:tblPr/>
              <a:tblGrid>
                <a:gridCol w="2813050"/>
                <a:gridCol w="1293812"/>
                <a:gridCol w="1292225"/>
                <a:gridCol w="1293813"/>
                <a:gridCol w="1293812"/>
                <a:gridCol w="1292225"/>
                <a:gridCol w="1293813"/>
              </a:tblGrid>
              <a:tr h="339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热基镀锌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11</a:t>
                      </a: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月</a:t>
                      </a:r>
                    </a:p>
                  </a:txBody>
                  <a:tcPr marL="7265" marR="7265" marT="726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12</a:t>
                      </a: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月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</a:t>
                      </a:r>
                      <a:r>
                        <a:rPr kumimoji="0" lang="zh-CN" alt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月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</a:t>
                      </a:r>
                      <a:r>
                        <a:rPr kumimoji="0" lang="zh-CN" alt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月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3</a:t>
                      </a: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月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4</a:t>
                      </a: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月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39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月产实绩、预测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51500</a:t>
                      </a:r>
                    </a:p>
                  </a:txBody>
                  <a:tcPr marL="7988" marR="7988" marT="798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57179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67500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62500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58500</a:t>
                      </a:r>
                    </a:p>
                  </a:txBody>
                  <a:tcPr marL="7988" marR="7988" marT="7989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69000</a:t>
                      </a:r>
                    </a:p>
                  </a:txBody>
                  <a:tcPr marL="7988" marR="7988" marT="7989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标准合同需求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50000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51000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63000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61000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56000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61000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合同总重量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52424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51623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60922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60753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64600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60509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平均规格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2.76×1242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2.76×1222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2.57×1224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2.43×1194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2.75×1222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3.16×1242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厚度</a:t>
                      </a: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H≥2.5mm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27246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23996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22381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17715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30787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31340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56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厚度</a:t>
                      </a: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H≥3.9mm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6066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7964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7020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5362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10821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18590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厚镀层≥</a:t>
                      </a: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450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1545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1418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185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3038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70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130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冷基料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2485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4350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385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416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1#</a:t>
                      </a: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酸洗供料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9462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5353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10000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56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2#</a:t>
                      </a:r>
                      <a:r>
                        <a:rPr kumimoji="0" lang="zh-CN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酸洗供料</a:t>
                      </a:r>
                    </a:p>
                  </a:txBody>
                  <a:tcPr marL="7265" marR="7265" marT="726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52424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51623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48975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51050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64215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宋体" panose="02010600030101010101" pitchFamily="2" charset="-122"/>
                        </a:rPr>
                        <a:t>51000</a:t>
                      </a:r>
                    </a:p>
                  </a:txBody>
                  <a:tcPr marL="9525" marR="9525" marT="9525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6296563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792163" y="1079500"/>
          <a:ext cx="9863136" cy="7207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19874">
                  <a:extLst>
                    <a:ext uri="{9D8B030D-6E8A-4147-A177-3AD203B41FA5}"/>
                  </a:extLst>
                </a:gridCol>
                <a:gridCol w="882678">
                  <a:extLst>
                    <a:ext uri="{9D8B030D-6E8A-4147-A177-3AD203B41FA5}"/>
                  </a:extLst>
                </a:gridCol>
                <a:gridCol w="882678">
                  <a:extLst>
                    <a:ext uri="{9D8B030D-6E8A-4147-A177-3AD203B41FA5}"/>
                  </a:extLst>
                </a:gridCol>
                <a:gridCol w="1063659">
                  <a:extLst>
                    <a:ext uri="{9D8B030D-6E8A-4147-A177-3AD203B41FA5}"/>
                  </a:extLst>
                </a:gridCol>
                <a:gridCol w="1297982">
                  <a:extLst>
                    <a:ext uri="{9D8B030D-6E8A-4147-A177-3AD203B41FA5}"/>
                  </a:extLst>
                </a:gridCol>
                <a:gridCol w="1297982">
                  <a:extLst>
                    <a:ext uri="{9D8B030D-6E8A-4147-A177-3AD203B41FA5}"/>
                  </a:extLst>
                </a:gridCol>
                <a:gridCol w="1297347">
                  <a:extLst>
                    <a:ext uri="{9D8B030D-6E8A-4147-A177-3AD203B41FA5}"/>
                  </a:extLst>
                </a:gridCol>
                <a:gridCol w="882678">
                  <a:extLst>
                    <a:ext uri="{9D8B030D-6E8A-4147-A177-3AD203B41FA5}"/>
                  </a:extLst>
                </a:gridCol>
                <a:gridCol w="1038258">
                  <a:extLst>
                    <a:ext uri="{9D8B030D-6E8A-4147-A177-3AD203B41FA5}"/>
                  </a:extLst>
                </a:gridCol>
              </a:tblGrid>
              <a:tr h="45061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带出品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合同分配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计划成品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目标成品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成品量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/>
                </a:extLst>
              </a:tr>
              <a:tr h="27011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8#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/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92163" y="1871663"/>
          <a:ext cx="9863137" cy="2698751"/>
        </p:xfrm>
        <a:graphic>
          <a:graphicData uri="http://schemas.openxmlformats.org/drawingml/2006/table">
            <a:tbl>
              <a:tblPr/>
              <a:tblGrid>
                <a:gridCol w="720725"/>
                <a:gridCol w="1079500"/>
                <a:gridCol w="647700"/>
                <a:gridCol w="2303462"/>
                <a:gridCol w="576263"/>
                <a:gridCol w="2232025"/>
                <a:gridCol w="2303462"/>
              </a:tblGrid>
              <a:tr h="9921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b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（次月交期）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结转原因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探头原因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措施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065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8#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①质量带出影响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①质量问题影响及合同不足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7805415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7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sz="20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彩涂</a:t>
            </a:r>
          </a:p>
        </p:txBody>
      </p:sp>
      <p:sp>
        <p:nvSpPr>
          <p:cNvPr id="9" name="TextBox 5"/>
          <p:cNvSpPr txBox="1"/>
          <p:nvPr/>
        </p:nvSpPr>
        <p:spPr>
          <a:xfrm>
            <a:off x="688975" y="5311775"/>
            <a:ext cx="10001250" cy="27622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彩涂：</a:t>
            </a:r>
            <a:r>
              <a:rPr lang="zh-CN" altLang="en-US" sz="12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彩涂线计划</a:t>
            </a:r>
            <a:r>
              <a:rPr lang="en-US" altLang="zh-CN" sz="12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2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万吨，预计完成</a:t>
            </a:r>
            <a:r>
              <a:rPr lang="en-US" altLang="zh-CN" sz="12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1.15</a:t>
            </a:r>
            <a:r>
              <a:rPr lang="zh-CN" altLang="en-US" sz="12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万吨</a:t>
            </a:r>
            <a:r>
              <a:rPr lang="en-US" altLang="zh-CN" sz="1200" b="1" noProof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endParaRPr lang="zh-CN" altLang="en-US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/>
        </p:nvGraphicFramePr>
        <p:xfrm>
          <a:off x="688975" y="1597025"/>
          <a:ext cx="9786935" cy="3571876"/>
        </p:xfrm>
        <a:graphic>
          <a:graphicData uri="http://schemas.openxmlformats.org/drawingml/2006/table">
            <a:tbl>
              <a:tblPr/>
              <a:tblGrid>
                <a:gridCol w="2604089"/>
                <a:gridCol w="1197141"/>
                <a:gridCol w="1197141"/>
                <a:gridCol w="1197141"/>
                <a:gridCol w="1197141"/>
                <a:gridCol w="1197141"/>
                <a:gridCol w="1197141"/>
              </a:tblGrid>
              <a:tr h="4470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彩涂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11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12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2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3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4</a:t>
                      </a:r>
                      <a:r>
                        <a:rPr lang="zh-CN" altLang="en-US" sz="1100" b="1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月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52881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月产实绩、预测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13555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8030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13500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13500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12166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11500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881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标准合同需求 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13000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9500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15000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10000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11000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10000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881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合同总重量 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11778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9151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14587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10287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11900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10675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881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平均规格 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0.58×1065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0.6×1043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0.59×1036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0.56×1076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0.56×1076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0.59×1063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528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无花基板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latin typeface="微软雅黑"/>
                        </a:rPr>
                        <a:t>903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latin typeface="微软雅黑"/>
                        </a:rPr>
                        <a:t>1128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/>
                        </a:rPr>
                        <a:t>1454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/>
                        </a:rPr>
                        <a:t>1096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/>
                        </a:rPr>
                        <a:t>1096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/>
                        </a:rPr>
                        <a:t>1054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小于</a:t>
                      </a:r>
                      <a:r>
                        <a:rPr kumimoji="0" lang="en-US" altLang="zh-CN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50</a:t>
                      </a:r>
                      <a:r>
                        <a:rPr kumimoji="0" lang="zh-CN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吨小订单吨数</a:t>
                      </a:r>
                    </a:p>
                  </a:txBody>
                  <a:tcPr marL="7265" marR="7265" marT="726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latin typeface="微软雅黑"/>
                        </a:rPr>
                        <a:t>3146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latin typeface="微软雅黑"/>
                        </a:rPr>
                        <a:t>1884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latin typeface="微软雅黑"/>
                        </a:rPr>
                        <a:t>1926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/>
                        </a:rPr>
                        <a:t>1355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/>
                        </a:rPr>
                        <a:t>1355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 smtClean="0">
                          <a:solidFill>
                            <a:srgbClr val="000000"/>
                          </a:solidFill>
                          <a:latin typeface="微软雅黑"/>
                        </a:rPr>
                        <a:t>2400</a:t>
                      </a:r>
                      <a:endParaRPr lang="en-US" altLang="zh-CN" sz="1000" b="0" i="0" u="none" strike="noStrike" dirty="0">
                        <a:solidFill>
                          <a:srgbClr val="000000"/>
                        </a:solidFill>
                        <a:latin typeface="微软雅黑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454040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760413" y="1098550"/>
          <a:ext cx="9929812" cy="926148"/>
        </p:xfrm>
        <a:graphic>
          <a:graphicData uri="http://schemas.openxmlformats.org/drawingml/2006/table">
            <a:tbl>
              <a:tblPr/>
              <a:tblGrid>
                <a:gridCol w="1179512"/>
                <a:gridCol w="1003300"/>
                <a:gridCol w="1033463"/>
                <a:gridCol w="1100137"/>
                <a:gridCol w="1393825"/>
                <a:gridCol w="1017588"/>
                <a:gridCol w="1019175"/>
                <a:gridCol w="1019175"/>
                <a:gridCol w="1163637"/>
              </a:tblGrid>
              <a:tr h="7127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带出品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合同分配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计划成品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目标成品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产量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成品量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87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彩涂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0.13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1.15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1.15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92163" y="2168525"/>
          <a:ext cx="9904412" cy="2008188"/>
        </p:xfrm>
        <a:graphic>
          <a:graphicData uri="http://schemas.openxmlformats.org/drawingml/2006/table">
            <a:tbl>
              <a:tblPr/>
              <a:tblGrid>
                <a:gridCol w="504825"/>
                <a:gridCol w="1119187"/>
                <a:gridCol w="576263"/>
                <a:gridCol w="2232025"/>
                <a:gridCol w="576262"/>
                <a:gridCol w="2087563"/>
                <a:gridCol w="2808287"/>
              </a:tblGrid>
              <a:tr h="4381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（次月交期）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结转原因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探头原因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措施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700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彩涂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</a:t>
                      </a:r>
                      <a:b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③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0.13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①出口合同，合同计划室要求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月和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月，都在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月生产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</a:t>
                      </a:r>
                      <a:b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③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</a:t>
                      </a:r>
                      <a:b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</a:t>
                      </a:r>
                      <a:b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③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1494726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2016125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镀锡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98425" y="1362075"/>
          <a:ext cx="11407140" cy="3931920"/>
        </p:xfrm>
        <a:graphic>
          <a:graphicData uri="http://schemas.openxmlformats.org/drawingml/2006/table">
            <a:tbl>
              <a:tblPr/>
              <a:tblGrid>
                <a:gridCol w="2716530"/>
                <a:gridCol w="1241425"/>
                <a:gridCol w="1240790"/>
                <a:gridCol w="1242060"/>
                <a:gridCol w="1242060"/>
                <a:gridCol w="1241425"/>
                <a:gridCol w="1241425"/>
                <a:gridCol w="1241425"/>
              </a:tblGrid>
              <a:tr h="27749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镀锡</a:t>
                      </a: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10</a:t>
                      </a:r>
                      <a:r>
                        <a:rPr lang="zh-CN" altLang="en-US" sz="16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12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</a:t>
                      </a:r>
                      <a:r>
                        <a:rPr lang="zh-CN" altLang="en-US" sz="16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4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26543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altLang="zh-CN" sz="14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r>
                        <a:rPr lang="zh-CN" altLang="en-US" sz="1400" b="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产实绩及预测</a:t>
                      </a:r>
                      <a:endParaRPr lang="en-US" altLang="en-US" sz="1400" b="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45716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41156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45534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46120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41570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45676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45000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479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平均规格</a:t>
                      </a: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0.241*883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0.233*890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0.238*895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0.234*900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0.233*892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0.226*886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0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0.219*907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685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常规红牛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2050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543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1035mm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宽红牛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2720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543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4845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3440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8905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7280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8873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11584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10519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923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11.2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镀层高锡铁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1345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550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2151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1215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840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975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2130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289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8.4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镀层高锡铁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1625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1175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1230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200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479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5.6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镀层高锡铁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2360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1744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1961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3472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2224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4181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2843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495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高锡铁合计</a:t>
                      </a: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3705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3919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5287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4737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4294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5356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5023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54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奶粉铁</a:t>
                      </a: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1970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3280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2555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2306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2759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2776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2456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41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DI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</a:p>
                  </a:txBody>
                  <a:tcPr marL="7990" marR="7990" marT="7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2130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416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检修</a:t>
                      </a:r>
                    </a:p>
                  </a:txBody>
                  <a:tcPr marL="9523" marR="9523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198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132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130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606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停机</a:t>
                      </a:r>
                    </a:p>
                  </a:txBody>
                  <a:tcPr marL="9523" marR="9523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</a:t>
                      </a:r>
                      <a:endParaRPr lang="en-US" altLang="zh-CN" sz="1400" b="0" i="0" u="none" strike="noStrike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479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总停机时长</a:t>
                      </a:r>
                    </a:p>
                  </a:txBody>
                  <a:tcPr marL="9523" marR="9523" marT="952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198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132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130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</a:p>
                  </a:txBody>
                  <a:tcPr marL="9524" marR="9524" marT="952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5"/>
          <p:cNvSpPr txBox="1"/>
          <p:nvPr/>
        </p:nvSpPr>
        <p:spPr>
          <a:xfrm>
            <a:off x="111125" y="5285105"/>
            <a:ext cx="11395075" cy="99123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镀锡：</a:t>
            </a:r>
            <a:r>
              <a:rPr kumimoji="0" lang="en-US" altLang="zh-CN" sz="13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月镀锡计划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4.3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万吨目标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4.5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万吨预计完成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4.5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万吨。合同上量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3.93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万吨，超量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0.23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万吨。需要保证连退、罩退供料稳定，</a:t>
            </a:r>
            <a:r>
              <a:rPr kumimoji="0" lang="zh-CN" altLang="en-US" sz="13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保证镀锡前库库存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。本月红牛铁及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11.2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镀层高锡铁增量明显镀锡部做好生产准备。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2130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吨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DI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材预计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18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日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2#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镀锡生产按照生产组织方案执行确保生产质量。</a:t>
            </a:r>
            <a:r>
              <a:rPr kumimoji="0" lang="zh-CN" altLang="en-US" sz="13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盒板本月</a:t>
            </a:r>
            <a:r>
              <a:rPr kumimoji="0" lang="en-US" altLang="zh-CN" sz="13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0.17</a:t>
            </a:r>
            <a:r>
              <a:rPr kumimoji="0" lang="zh-CN" altLang="en-US" sz="13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万吨，横切单线即可生产完毕。</a:t>
            </a:r>
            <a:endParaRPr kumimoji="0" lang="en-US" altLang="zh-CN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718173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92163" y="1152525"/>
          <a:ext cx="9864724" cy="8128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9478"/>
                <a:gridCol w="1018640"/>
                <a:gridCol w="1018640"/>
                <a:gridCol w="1099059"/>
                <a:gridCol w="1393928"/>
                <a:gridCol w="1018640"/>
                <a:gridCol w="1018640"/>
                <a:gridCol w="1018640"/>
                <a:gridCol w="1099059"/>
              </a:tblGrid>
              <a:tr h="50419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带出品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合同分配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计划成品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目标成品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成品量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0865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镀锡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0.07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3.93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792480" y="1965325"/>
          <a:ext cx="9864725" cy="18465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72465"/>
                <a:gridCol w="1046480"/>
                <a:gridCol w="597535"/>
                <a:gridCol w="2023745"/>
                <a:gridCol w="751205"/>
                <a:gridCol w="2326005"/>
                <a:gridCol w="2447290"/>
              </a:tblGrid>
              <a:tr h="4305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lang="en-US" altLang="zh-CN" sz="140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（次月交期）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结转原因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探头原因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措施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4160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镀锡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</a:t>
                      </a:r>
                      <a:r>
                        <a:rPr 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质量带出及重卷返修影响</a:t>
                      </a:r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0.25</a:t>
                      </a:r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</a:p>
                    <a:p>
                      <a:pPr algn="l" fontAlgn="ctr">
                        <a:lnSpc>
                          <a:spcPct val="150000"/>
                        </a:lnSpc>
                      </a:pPr>
                      <a:endParaRPr lang="zh-CN" sz="140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、质量带出及返修影响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0.25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万吨。</a:t>
                      </a:r>
                    </a:p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、超产影响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0.05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万吨。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zh-CN" altLang="zh-CN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宋体" panose="02010600030101010101" pitchFamily="2" charset="-122"/>
                        </a:rPr>
                        <a:t>需要镀锡产品室</a:t>
                      </a:r>
                      <a:r>
                        <a:rPr lang="zh-CN" altLang="en-US" sz="1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宋体" panose="02010600030101010101" pitchFamily="2" charset="-122"/>
                        </a:rPr>
                        <a:t>针对高锡铁、窄宽料等镀锡集批组织生产合同制定措施减少降级补料。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9468816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3312765" y="3024063"/>
            <a:ext cx="895350" cy="523875"/>
            <a:chOff x="2215144" y="4089289"/>
            <a:chExt cx="1244730" cy="891427"/>
          </a:xfrm>
        </p:grpSpPr>
        <p:sp>
          <p:nvSpPr>
            <p:cNvPr id="55" name="平行四边形 54"/>
            <p:cNvSpPr/>
            <p:nvPr/>
          </p:nvSpPr>
          <p:spPr>
            <a:xfrm>
              <a:off x="2215144" y="4135212"/>
              <a:ext cx="1121140" cy="842804"/>
            </a:xfrm>
            <a:prstGeom prst="parallelogram">
              <a:avLst>
                <a:gd name="adj" fmla="val 48207"/>
              </a:avLst>
            </a:prstGeom>
            <a:solidFill>
              <a:srgbClr val="003B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Impact" panose="020B0806030902050204" pitchFamily="34" charset="0"/>
                <a:ea typeface="+mn-ea"/>
                <a:cs typeface="+mn-cs"/>
              </a:endParaRPr>
            </a:p>
          </p:txBody>
        </p:sp>
        <p:sp>
          <p:nvSpPr>
            <p:cNvPr id="99336" name="文本框 12"/>
            <p:cNvSpPr txBox="1"/>
            <p:nvPr/>
          </p:nvSpPr>
          <p:spPr>
            <a:xfrm>
              <a:off x="2393074" y="4089289"/>
              <a:ext cx="1066800" cy="89142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</a:t>
              </a:r>
            </a:p>
          </p:txBody>
        </p:sp>
      </p:grpSp>
      <p:grpSp>
        <p:nvGrpSpPr>
          <p:cNvPr id="99331" name="组合 68"/>
          <p:cNvGrpSpPr/>
          <p:nvPr/>
        </p:nvGrpSpPr>
        <p:grpSpPr>
          <a:xfrm>
            <a:off x="4031903" y="3052638"/>
            <a:ext cx="3856037" cy="493713"/>
            <a:chOff x="4315150" y="3035884"/>
            <a:chExt cx="3857250" cy="540057"/>
          </a:xfrm>
        </p:grpSpPr>
        <p:sp>
          <p:nvSpPr>
            <p:cNvPr id="70" name="矩形 69"/>
            <p:cNvSpPr/>
            <p:nvPr/>
          </p:nvSpPr>
          <p:spPr>
            <a:xfrm>
              <a:off x="4840777" y="3067141"/>
              <a:ext cx="2828227" cy="479278"/>
            </a:xfrm>
            <a:prstGeom prst="rect">
              <a:avLst/>
            </a:prstGeom>
            <a:ln w="15875">
              <a:noFill/>
            </a:ln>
          </p:spPr>
          <p:txBody>
            <a:bodyPr lIns="68580" tIns="34290" rIns="68580" bIns="3429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重点品种预安排</a:t>
              </a:r>
              <a:endParaRPr kumimoji="0" lang="zh-CN" altLang="en-GB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1" name="平行四边形 70"/>
            <p:cNvSpPr/>
            <p:nvPr/>
          </p:nvSpPr>
          <p:spPr>
            <a:xfrm>
              <a:off x="4315150" y="3035884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5" name="Text Placeholder 4"/>
          <p:cNvSpPr txBox="1"/>
          <p:nvPr/>
        </p:nvSpPr>
        <p:spPr>
          <a:xfrm>
            <a:off x="3457575" y="1944688"/>
            <a:ext cx="4278313" cy="496887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algn="ctr" eaLnBrk="1" hangingPunct="1">
              <a:spcBef>
                <a:spcPct val="20000"/>
              </a:spcBef>
            </a:pPr>
            <a:r>
              <a:rPr lang="en-US" altLang="zh-CN" sz="3200" b="1" dirty="0">
                <a:solidFill>
                  <a:srgbClr val="003B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3200" b="1" dirty="0">
                <a:solidFill>
                  <a:srgbClr val="003B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月份合同梳理</a:t>
            </a:r>
            <a:endParaRPr lang="en-US" altLang="zh-CN" sz="3200" b="1" dirty="0">
              <a:solidFill>
                <a:srgbClr val="003B9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三、镀锌瓶颈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160905" y="894080"/>
            <a:ext cx="2870200" cy="469900"/>
          </a:xfrm>
          <a:prstGeom prst="chevron">
            <a:avLst>
              <a:gd name="adj" fmla="val 49990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800" b="1" dirty="0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1-5#</a:t>
            </a:r>
            <a:r>
              <a:rPr lang="zh-CN" altLang="en-US" sz="1800" b="1" dirty="0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+mn-ea"/>
              </a:rPr>
              <a:t>镀锌资源平衡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9000" name="矩形 1"/>
          <p:cNvSpPr/>
          <p:nvPr/>
        </p:nvSpPr>
        <p:spPr>
          <a:xfrm>
            <a:off x="111125" y="5426710"/>
            <a:ext cx="10662285" cy="76454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月份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2.17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万吨汽车板合同转移至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1/2#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镀锌线，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1-5#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镀锌</a:t>
            </a:r>
            <a:r>
              <a:rPr 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合同总体超量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1.0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万吨，各产线合同分配均衡。</a:t>
            </a: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1125" y="1440180"/>
            <a:ext cx="10662920" cy="3910330"/>
          </a:xfrm>
          <a:prstGeom prst="rect">
            <a:avLst/>
          </a:prstGeom>
          <a:ln>
            <a:solidFill>
              <a:srgbClr val="003B90"/>
            </a:solidFill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60325" y="981075"/>
            <a:ext cx="2646363" cy="465138"/>
          </a:xfrm>
          <a:prstGeom prst="homePlate">
            <a:avLst>
              <a:gd name="adj" fmla="val 49967"/>
            </a:avLst>
          </a:prstGeom>
          <a:solidFill>
            <a:schemeClr val="accent2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三、重点品种预安排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457133" y="981075"/>
            <a:ext cx="2232025" cy="469900"/>
          </a:xfrm>
          <a:prstGeom prst="chevron">
            <a:avLst>
              <a:gd name="adj" fmla="val 49919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1#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酸轧、连退</a:t>
            </a:r>
          </a:p>
        </p:txBody>
      </p:sp>
      <p:sp>
        <p:nvSpPr>
          <p:cNvPr id="101380" name="文本框 2"/>
          <p:cNvSpPr txBox="1"/>
          <p:nvPr/>
        </p:nvSpPr>
        <p:spPr>
          <a:xfrm>
            <a:off x="340351" y="5684742"/>
            <a:ext cx="10821286" cy="363657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3440" tIns="46720" rIns="93440" bIns="46720">
            <a:spAutoFit/>
          </a:bodyPr>
          <a:lstStyle/>
          <a:p>
            <a:pPr eaLnBrk="1" hangingPunct="1">
              <a:lnSpc>
                <a:spcPts val="205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酸轧工序品种衔接比较密集，需要针对不同品种做好生产准备，尤其是备辊及工况确认。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338073" y="1624579"/>
          <a:ext cx="10823563" cy="39972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6680"/>
                <a:gridCol w="636680"/>
                <a:gridCol w="636680"/>
                <a:gridCol w="636680"/>
                <a:gridCol w="636993"/>
                <a:gridCol w="636368"/>
                <a:gridCol w="636680"/>
                <a:gridCol w="636680"/>
                <a:gridCol w="636680"/>
                <a:gridCol w="636680"/>
                <a:gridCol w="636680"/>
                <a:gridCol w="636680"/>
                <a:gridCol w="636993"/>
                <a:gridCol w="636368"/>
                <a:gridCol w="636993"/>
                <a:gridCol w="636368"/>
                <a:gridCol w="636680"/>
              </a:tblGrid>
              <a:tr h="141543">
                <a:tc gridSpan="17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r>
                        <a:rPr lang="zh-CN" altLang="en-US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酸轧生产组织预安排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2944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生产日期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产品分类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3-8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11-12</a:t>
                      </a:r>
                      <a:r>
                        <a:rPr lang="zh-CN" altLang="en-US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15-17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20-21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23-29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17103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16</a:t>
                      </a:r>
                      <a:r>
                        <a:rPr lang="zh-CN" altLang="en-US" sz="9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小时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144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小时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17103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2000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179213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镀铝硅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2000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3000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17292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锌铝镁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1500</a:t>
                      </a: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8000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0499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镀锌外板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1500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5152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连退外板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736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SS330T+Q235B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14456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800NQ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本月没有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141543">
                <a:tc gridSpan="17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连退生产组织预安排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2944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生产日期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产品分类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1-4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10-14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15-17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16-18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-21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25-30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944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144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小时</a:t>
                      </a: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5152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4000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4000</a:t>
                      </a:r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9428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SS330T+Q235B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3000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5164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S800NQ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本月没有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5164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外板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0346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具体品种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邦迪焊管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本月没有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775" marR="5775" marT="577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31866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504825" y="4395788"/>
            <a:ext cx="9952038" cy="646112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点评：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月重点客户订单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8425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吨，较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月有所下降，其中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长城、海尔有所上升，舍弗勒、比亚迪、法雷奥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有所下降。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736850" y="977900"/>
            <a:ext cx="2303463" cy="468313"/>
          </a:xfrm>
          <a:prstGeom prst="chevron">
            <a:avLst>
              <a:gd name="adj" fmla="val 50058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酸洗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重点客户</a:t>
            </a:r>
          </a:p>
        </p:txBody>
      </p:sp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504825" y="977900"/>
            <a:ext cx="2447925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sz="20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一、重点关注合同</a:t>
            </a:r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504825" y="1455738"/>
          <a:ext cx="9942515" cy="2943225"/>
        </p:xfrm>
        <a:graphic>
          <a:graphicData uri="http://schemas.openxmlformats.org/drawingml/2006/table">
            <a:tbl>
              <a:tblPr/>
              <a:tblGrid>
                <a:gridCol w="1242869"/>
                <a:gridCol w="1242716"/>
                <a:gridCol w="1243351"/>
                <a:gridCol w="1242716"/>
                <a:gridCol w="1242716"/>
                <a:gridCol w="1242716"/>
                <a:gridCol w="1255368"/>
                <a:gridCol w="1230063"/>
              </a:tblGrid>
              <a:tr h="320944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</a:t>
                      </a: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订单量</a:t>
                      </a:r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158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舍弗勒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1360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1105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875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1430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460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5805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200" dirty="0" smtClean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2615↓</a:t>
                      </a:r>
                      <a:endParaRPr lang="en-US" altLang="zh-CN" sz="1400" kern="1200" dirty="0" smtClean="0">
                        <a:solidFill>
                          <a:srgbClr val="7AE07A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651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长城汽车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920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800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1040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0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0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600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1240</a:t>
                      </a:r>
                      <a:r>
                        <a:rPr lang="zh-CN" altLang="en-US" sz="1400" b="0" i="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↑</a:t>
                      </a:r>
                      <a:endParaRPr lang="en-US" altLang="zh-CN" sz="1400" b="0" i="0" u="none" strike="noStrike" kern="1200" dirty="0" smtClean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854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比亚迪</a:t>
                      </a: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918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80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260</a:t>
                      </a:r>
                      <a:endParaRPr lang="en-US" altLang="zh-CN" sz="14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200" dirty="0" smtClean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200↓</a:t>
                      </a:r>
                      <a:endParaRPr lang="en-US" altLang="zh-CN" sz="1400" kern="1200" dirty="0" smtClean="0">
                        <a:solidFill>
                          <a:srgbClr val="7AE07A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82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海尔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700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500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330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1820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3530</a:t>
                      </a:r>
                      <a:r>
                        <a:rPr lang="zh-CN" altLang="en-US" sz="1400" b="0" i="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↑</a:t>
                      </a:r>
                      <a:endParaRPr lang="en-US" altLang="zh-CN" sz="1400" b="0" i="0" u="none" strike="noStrike" kern="1200" dirty="0" smtClean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403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法雷奥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860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966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1512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528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860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200" dirty="0" smtClean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840</a:t>
                      </a:r>
                      <a:r>
                        <a:rPr lang="en-US" altLang="zh-CN" sz="1400" kern="1200" dirty="0" smtClean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↓</a:t>
                      </a:r>
                      <a:endParaRPr lang="en-US" altLang="zh-CN" sz="1400" kern="1200" dirty="0" smtClean="0">
                        <a:solidFill>
                          <a:srgbClr val="7AE07A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278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合计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3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3270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3789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4217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2970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1318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9345</a:t>
                      </a: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kern="1200" dirty="0" smtClean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8425</a:t>
                      </a:r>
                      <a:r>
                        <a:rPr lang="en-US" altLang="zh-CN" sz="1400" kern="1200" dirty="0" smtClean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+mn-ea"/>
                        </a:rPr>
                        <a:t>↓</a:t>
                      </a:r>
                      <a:endParaRPr lang="en-US" altLang="zh-CN" sz="1400" kern="1200" dirty="0" smtClean="0">
                        <a:solidFill>
                          <a:srgbClr val="7AE07A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884799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矩形 5"/>
          <p:cNvSpPr>
            <a:spLocks noChangeArrowheads="1"/>
          </p:cNvSpPr>
          <p:nvPr/>
        </p:nvSpPr>
        <p:spPr bwMode="auto">
          <a:xfrm>
            <a:off x="360437" y="5688359"/>
            <a:ext cx="10081120" cy="707886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  <a:miter lim="800000"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2#</a:t>
            </a:r>
            <a:r>
              <a: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酸轧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安排超高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强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0.5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万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吨，</a:t>
            </a:r>
            <a:r>
              <a: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镀锌</a:t>
            </a:r>
            <a:r>
              <a:rPr kumimoji="0" lang="zh-CN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外板</a:t>
            </a:r>
            <a:r>
              <a:rPr lang="en-US" altLang="zh-CN" sz="1200" noProof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3.35</a:t>
            </a:r>
            <a:r>
              <a:rPr kumimoji="0" lang="zh-CN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万</a:t>
            </a:r>
            <a:r>
              <a: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吨，锌铝</a:t>
            </a:r>
            <a:r>
              <a:rPr kumimoji="0" lang="zh-CN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镁</a:t>
            </a:r>
            <a:r>
              <a:rPr lang="en-US" altLang="zh-CN" sz="1200" noProof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2.6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万</a:t>
            </a:r>
            <a:r>
              <a: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吨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。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2#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连退宽幅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IF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钢汽车板及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DP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安排：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2#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连退宽幅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IF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钢</a:t>
            </a:r>
            <a:r>
              <a:rPr lang="zh-CN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订单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1.1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万</a:t>
            </a:r>
            <a:r>
              <a:rPr lang="zh-CN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吨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外板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订单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0.55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万吨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普通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DP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钢</a:t>
            </a:r>
            <a:r>
              <a:rPr lang="zh-CN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订单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0.8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万</a:t>
            </a:r>
            <a:r>
              <a:rPr lang="zh-CN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吨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，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DP780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及以上</a:t>
            </a:r>
            <a:r>
              <a:rPr lang="zh-CN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订单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0.6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万</a:t>
            </a:r>
            <a:r>
              <a:rPr lang="zh-CN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吨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。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6" name="燕尾形 5"/>
          <p:cNvSpPr>
            <a:spLocks noChangeArrowheads="1"/>
          </p:cNvSpPr>
          <p:nvPr/>
        </p:nvSpPr>
        <p:spPr bwMode="auto">
          <a:xfrm>
            <a:off x="2665413" y="960438"/>
            <a:ext cx="2303463" cy="468313"/>
          </a:xfrm>
          <a:prstGeom prst="chevron">
            <a:avLst>
              <a:gd name="adj" fmla="val 5008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2#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酸轧、连退</a:t>
            </a:r>
          </a:p>
        </p:txBody>
      </p:sp>
      <p:sp>
        <p:nvSpPr>
          <p:cNvPr id="7" name="五边形 9"/>
          <p:cNvSpPr>
            <a:spLocks noChangeArrowheads="1"/>
          </p:cNvSpPr>
          <p:nvPr/>
        </p:nvSpPr>
        <p:spPr bwMode="auto">
          <a:xfrm>
            <a:off x="288925" y="960438"/>
            <a:ext cx="2646363" cy="465138"/>
          </a:xfrm>
          <a:prstGeom prst="homePlate">
            <a:avLst>
              <a:gd name="adj" fmla="val 49967"/>
            </a:avLst>
          </a:prstGeom>
          <a:solidFill>
            <a:schemeClr val="accent2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三、重点品种预安排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360437" y="1583903"/>
          <a:ext cx="10081122" cy="1368153"/>
        </p:xfrm>
        <a:graphic>
          <a:graphicData uri="http://schemas.openxmlformats.org/drawingml/2006/table">
            <a:tbl>
              <a:tblPr/>
              <a:tblGrid>
                <a:gridCol w="1717020"/>
                <a:gridCol w="1394017"/>
                <a:gridCol w="1394017"/>
                <a:gridCol w="1394017"/>
                <a:gridCol w="1394017"/>
                <a:gridCol w="1394017"/>
                <a:gridCol w="1394017"/>
              </a:tblGrid>
              <a:tr h="236228"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本月</a:t>
                      </a:r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酸轧重点品种辊期规划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2638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生产日期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1-10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10-18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19-20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638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638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超高强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638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锌铝镁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638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镀锌外板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13500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360437" y="2952056"/>
          <a:ext cx="10081116" cy="2736303"/>
        </p:xfrm>
        <a:graphic>
          <a:graphicData uri="http://schemas.openxmlformats.org/drawingml/2006/table">
            <a:tbl>
              <a:tblPr/>
              <a:tblGrid>
                <a:gridCol w="949901"/>
                <a:gridCol w="1100496"/>
                <a:gridCol w="1103392"/>
                <a:gridCol w="949901"/>
                <a:gridCol w="949901"/>
                <a:gridCol w="949901"/>
                <a:gridCol w="949901"/>
                <a:gridCol w="1088911"/>
                <a:gridCol w="1088911"/>
                <a:gridCol w="949901"/>
              </a:tblGrid>
              <a:tr h="203317">
                <a:tc gridSpan="10">
                  <a:txBody>
                    <a:bodyPr/>
                    <a:lstStyle/>
                    <a:p>
                      <a:pPr algn="ctr" rtl="0" fontAlgn="b"/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本月</a:t>
                      </a:r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连退重点品种辊期规划</a:t>
                      </a:r>
                    </a:p>
                  </a:txBody>
                  <a:tcPr marL="8873" marR="8873" marT="88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9484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生产日期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3-4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20-22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484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4845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生产安排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外板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外板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969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宽幅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IF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宽幅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IF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宽幅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IF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93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及以上订单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DP590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吨，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及以上订单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DP590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吨，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DP780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及以上订单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2000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938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关注点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提前确认工况，确保外板表面质量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提前确认宽幅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IF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钢板型，需拉矫卷加急安排重卷处理。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注意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钢性能和表面。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提前确认宽幅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IF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钢板型，需拉矫卷加急安排重卷处理。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注意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钢性能和表面。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提前确认工况，确保外板表面质量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提前确认宽幅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IF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钢板型，需拉矫卷加急安排重卷处理。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注意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钢性能和表面。</a:t>
                      </a:r>
                    </a:p>
                  </a:txBody>
                  <a:tcPr marL="8873" marR="8873" marT="88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01878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5"/>
          <p:cNvSpPr txBox="1"/>
          <p:nvPr/>
        </p:nvSpPr>
        <p:spPr>
          <a:xfrm>
            <a:off x="403187" y="5328572"/>
            <a:ext cx="10572824" cy="92202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zh-CN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3#酸轧</a:t>
            </a:r>
            <a:r>
              <a:rPr kumimoji="0" lang="zh-CN" altLang="zh-CN" sz="1200" b="0" i="0" u="none" strike="noStrike" kern="1200" cap="none" spc="0" normalizeH="0" baseline="0" noProof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：</a:t>
            </a:r>
            <a:r>
              <a:rPr lang="en-US" altLang="zh-CN" sz="1200" noProof="1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4</a:t>
            </a:r>
            <a:r>
              <a:rPr lang="zh-CN" altLang="zh-CN" sz="1200" noProof="1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月计划</a:t>
            </a:r>
            <a:r>
              <a:rPr lang="en-US" altLang="zh-CN" sz="1200" noProof="1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7.6</a:t>
            </a:r>
            <a:r>
              <a:rPr lang="zh-CN" altLang="zh-CN" sz="1200" noProof="1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</a:t>
            </a:r>
            <a:r>
              <a:rPr lang="zh-CN" altLang="en-US" sz="1200" noProof="1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其中红牛</a:t>
            </a:r>
            <a:r>
              <a:rPr lang="en-US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5050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吨，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T5料（BD24C006）1910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吨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，本月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检修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30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小时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。</a:t>
            </a:r>
            <a:endParaRPr lang="en-US" altLang="zh-CN" sz="1200" noProof="1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>
              <a:lnSpc>
                <a:spcPct val="150000"/>
              </a:lnSpc>
              <a:defRPr/>
            </a:pPr>
            <a:r>
              <a:rPr kumimoji="0" lang="zh-CN" altLang="zh-CN" sz="1200" b="0" i="0" u="none" strike="noStrike" kern="1200" cap="none" spc="0" normalizeH="0" baseline="0" noProof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3</a:t>
            </a:r>
            <a:r>
              <a:rPr kumimoji="0" lang="zh-CN" altLang="zh-CN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#连退</a:t>
            </a:r>
            <a:r>
              <a:rPr kumimoji="0" lang="zh-CN" altLang="zh-CN" sz="1200" b="0" i="0" u="none" strike="noStrike" kern="1200" cap="none" spc="0" normalizeH="0" baseline="0" noProof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：</a:t>
            </a:r>
            <a:r>
              <a:rPr lang="en-US" altLang="zh-CN" sz="12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月产量计划</a:t>
            </a:r>
            <a:r>
              <a:rPr lang="en-US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3.2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万吨，红牛铁</a:t>
            </a:r>
            <a:r>
              <a:rPr lang="en-US" altLang="zh-CN" sz="12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5050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吨，</a:t>
            </a:r>
            <a:r>
              <a:rPr lang="en-US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DR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材</a:t>
            </a:r>
            <a:r>
              <a:rPr lang="en-US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4105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</a:t>
            </a:r>
            <a:r>
              <a:rPr lang="zh-CN" altLang="en-US" sz="1200" noProof="1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。本月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辊期</a:t>
            </a:r>
            <a:r>
              <a:rPr lang="zh-CN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安排：第一辊期</a:t>
            </a:r>
            <a:r>
              <a:rPr lang="en-US" altLang="zh-CN" sz="12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2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日-</a:t>
            </a:r>
            <a:r>
              <a:rPr lang="en-US" altLang="zh-CN" sz="12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2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13</a:t>
            </a:r>
            <a:r>
              <a:rPr lang="zh-CN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日，生产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红牛铁及</a:t>
            </a:r>
            <a:r>
              <a:rPr lang="zh-CN" altLang="en-US" sz="12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易开盖</a:t>
            </a:r>
            <a:r>
              <a:rPr lang="zh-CN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</a:t>
            </a:r>
            <a:r>
              <a:rPr lang="zh-CN" altLang="zh-CN" sz="120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第二辊</a:t>
            </a:r>
            <a:r>
              <a:rPr lang="zh-CN" altLang="zh-CN" sz="120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期</a:t>
            </a:r>
            <a:r>
              <a:rPr lang="en-US" altLang="zh-CN" sz="120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zh-CN" sz="120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20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13</a:t>
            </a:r>
            <a:r>
              <a:rPr lang="zh-CN" altLang="zh-CN" sz="120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日-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zh-CN" sz="120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22</a:t>
            </a:r>
            <a:r>
              <a:rPr lang="zh-CN" altLang="zh-CN" sz="120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日，</a:t>
            </a:r>
            <a:r>
              <a:rPr 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生产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DI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材和焊管及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DR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材</a:t>
            </a:r>
            <a:r>
              <a:rPr lang="zh-CN" altLang="zh-CN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；第三辊期</a:t>
            </a:r>
            <a:r>
              <a:rPr lang="en-US" altLang="zh-CN" sz="12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200" noProof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23</a:t>
            </a:r>
            <a:r>
              <a:rPr lang="zh-CN" altLang="en-US" sz="1200" noProof="1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，生产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料。</a:t>
            </a:r>
            <a:endParaRPr lang="zh-CN" altLang="en-US" sz="1200" noProof="1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520950" y="976313"/>
            <a:ext cx="2089150" cy="469900"/>
          </a:xfrm>
          <a:prstGeom prst="chevron">
            <a:avLst>
              <a:gd name="adj" fmla="val 49935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3#酸轧、连退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五边形 9"/>
          <p:cNvSpPr>
            <a:spLocks noChangeArrowheads="1"/>
          </p:cNvSpPr>
          <p:nvPr/>
        </p:nvSpPr>
        <p:spPr bwMode="auto">
          <a:xfrm>
            <a:off x="60325" y="981075"/>
            <a:ext cx="2646363" cy="465138"/>
          </a:xfrm>
          <a:prstGeom prst="homePlate">
            <a:avLst>
              <a:gd name="adj" fmla="val 49967"/>
            </a:avLst>
          </a:prstGeom>
          <a:solidFill>
            <a:schemeClr val="accent2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三、重点品种预安排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59421068"/>
              </p:ext>
            </p:extLst>
          </p:nvPr>
        </p:nvGraphicFramePr>
        <p:xfrm>
          <a:off x="403182" y="1587572"/>
          <a:ext cx="10572827" cy="3740747"/>
        </p:xfrm>
        <a:graphic>
          <a:graphicData uri="http://schemas.openxmlformats.org/drawingml/2006/table">
            <a:tbl>
              <a:tblPr/>
              <a:tblGrid>
                <a:gridCol w="461311"/>
                <a:gridCol w="782551"/>
                <a:gridCol w="621931"/>
                <a:gridCol w="621931"/>
                <a:gridCol w="621931"/>
                <a:gridCol w="621931"/>
                <a:gridCol w="621931"/>
                <a:gridCol w="621931"/>
                <a:gridCol w="621931"/>
                <a:gridCol w="621931"/>
                <a:gridCol w="621931"/>
                <a:gridCol w="621931"/>
                <a:gridCol w="621931"/>
                <a:gridCol w="621931"/>
                <a:gridCol w="621931"/>
                <a:gridCol w="621931"/>
                <a:gridCol w="621931"/>
              </a:tblGrid>
              <a:tr h="351013">
                <a:tc gridSpan="17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酸轧、</a:t>
                      </a:r>
                      <a:r>
                        <a:rPr lang="en-US" altLang="zh-CN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</a:t>
                      </a:r>
                      <a:r>
                        <a:rPr lang="zh-CN" altLang="en-US" sz="1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退</a:t>
                      </a:r>
                      <a:r>
                        <a:rPr lang="en-US" altLang="zh-CN" sz="1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zh-CN" alt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重点品种规划 </a:t>
                      </a:r>
                    </a:p>
                  </a:txBody>
                  <a:tcPr marL="6089" marR="6089" marT="608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209480">
                <a:tc rowSpan="6"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1420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酸轧 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日期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4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定修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51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生产安排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红牛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2100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DI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2300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 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高温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 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75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日期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4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定修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51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生产安排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DI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 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222758">
                <a:tc rowSpan="6"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1420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 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日期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4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定修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51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生产安排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红牛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红牛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2050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奶粉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DI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 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75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日期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48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定修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51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生产安排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焊管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 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</a:t>
                      </a:r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5600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89" marR="6089" marT="60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909040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360363" y="1479550"/>
          <a:ext cx="10872787" cy="4483101"/>
        </p:xfrm>
        <a:graphic>
          <a:graphicData uri="http://schemas.openxmlformats.org/drawingml/2006/table">
            <a:tbl>
              <a:tblPr/>
              <a:tblGrid>
                <a:gridCol w="747758"/>
                <a:gridCol w="836651"/>
                <a:gridCol w="1584110"/>
                <a:gridCol w="1089331"/>
                <a:gridCol w="1142824"/>
                <a:gridCol w="986121"/>
                <a:gridCol w="1617928"/>
                <a:gridCol w="1347388"/>
                <a:gridCol w="1520676"/>
              </a:tblGrid>
              <a:tr h="283863">
                <a:tc gridSpan="9">
                  <a:txBody>
                    <a:bodyPr/>
                    <a:lstStyle/>
                    <a:p>
                      <a:pPr algn="ctr" rtl="0" fontAlgn="b"/>
                      <a:r>
                        <a:rPr lang="en-US" altLang="zh-CN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轧机辊期规划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9525" marR="9525" marT="95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138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生产日期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1-2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3-10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11-16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18-20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21-24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25-28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29-30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393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检修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计划检修</a:t>
                      </a:r>
                      <a:r>
                        <a:rPr lang="en-US" altLang="zh-CN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16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小时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312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生产安排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捆带钢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400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本月不走平整超高强钢　</a:t>
                      </a:r>
                    </a:p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罩退精冲钢</a:t>
                      </a: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次月交货期超高强</a:t>
                      </a:r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7713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罩退精冲钢</a:t>
                      </a:r>
                    </a:p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本月走平整超高强钢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次月交货期低合金</a:t>
                      </a:r>
                    </a:p>
                    <a:p>
                      <a:pPr algn="ctr"/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06899">
                <a:tc>
                  <a:txBody>
                    <a:bodyPr/>
                    <a:lstStyle/>
                    <a:p>
                      <a:pPr algn="ctr" rtl="0" fontAlgn="ctr">
                        <a:lnSpc>
                          <a:spcPct val="80000"/>
                        </a:lnSpc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关注点</a:t>
                      </a: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超高强钢注意边部裂纹问题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ctr"/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超高强钢注意边部裂纹问题</a:t>
                      </a:r>
                    </a:p>
                    <a:p>
                      <a:pPr indent="0" algn="ctr">
                        <a:buNone/>
                      </a:pPr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360363" y="5857875"/>
            <a:ext cx="10872787" cy="338138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>
            <a:lvl1pPr indent="4572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indent="0" eaLnBrk="1" fontAlgn="ctr" hangingPunct="1">
              <a:buFont typeface="Arial" panose="020B0604020202020204" pitchFamily="34" charset="0"/>
              <a:buNone/>
              <a:defRPr/>
            </a:pPr>
            <a:r>
              <a:rPr lang="zh-CN" altLang="en-US" sz="16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本月</a:t>
            </a:r>
            <a:r>
              <a:rPr lang="en-US" altLang="zh-CN" sz="16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3#</a:t>
            </a:r>
            <a:r>
              <a:rPr lang="zh-CN" altLang="en-US" sz="16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轧机预计生产超高强钢</a:t>
            </a:r>
            <a:r>
              <a:rPr lang="zh-CN" altLang="en-US" sz="1600" noProof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共计</a:t>
            </a:r>
            <a:r>
              <a:rPr lang="en-US" altLang="zh-CN" sz="1600" noProof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1.3</a:t>
            </a:r>
            <a:r>
              <a:rPr lang="zh-CN" altLang="en-US" sz="1600" noProof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万</a:t>
            </a:r>
            <a:r>
              <a:rPr lang="zh-CN" altLang="en-US" sz="1600" noProof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吨（含部分结转与超备料</a:t>
            </a:r>
            <a:r>
              <a:rPr lang="zh-CN" altLang="en-US" sz="1600" noProof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合同）。</a:t>
            </a:r>
            <a:endParaRPr lang="zh-CN" altLang="zh-CN" sz="1600" noProof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燕尾形 7"/>
          <p:cNvSpPr>
            <a:spLocks noChangeArrowheads="1"/>
          </p:cNvSpPr>
          <p:nvPr/>
        </p:nvSpPr>
        <p:spPr bwMode="auto">
          <a:xfrm>
            <a:off x="2520950" y="958850"/>
            <a:ext cx="1655763" cy="469900"/>
          </a:xfrm>
          <a:prstGeom prst="chevron">
            <a:avLst>
              <a:gd name="adj" fmla="val 50000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3#</a:t>
            </a:r>
            <a:r>
              <a:rPr lang="zh-CN" altLang="en-US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轧机</a:t>
            </a:r>
          </a:p>
        </p:txBody>
      </p:sp>
      <p:sp>
        <p:nvSpPr>
          <p:cNvPr id="9" name="五边形 9"/>
          <p:cNvSpPr>
            <a:spLocks noChangeArrowheads="1"/>
          </p:cNvSpPr>
          <p:nvPr/>
        </p:nvSpPr>
        <p:spPr bwMode="auto">
          <a:xfrm>
            <a:off x="60325" y="981075"/>
            <a:ext cx="2646363" cy="465138"/>
          </a:xfrm>
          <a:prstGeom prst="homePlate">
            <a:avLst>
              <a:gd name="adj" fmla="val 49967"/>
            </a:avLst>
          </a:prstGeom>
          <a:solidFill>
            <a:schemeClr val="accent2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三、重点品种预安排</a:t>
            </a:r>
          </a:p>
        </p:txBody>
      </p:sp>
    </p:spTree>
    <p:extLst>
      <p:ext uri="{BB962C8B-B14F-4D97-AF65-F5344CB8AC3E}">
        <p14:creationId xmlns:p14="http://schemas.microsoft.com/office/powerpoint/2010/main" xmlns="" val="1510313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燕尾形 5"/>
          <p:cNvSpPr>
            <a:spLocks noChangeArrowheads="1"/>
          </p:cNvSpPr>
          <p:nvPr/>
        </p:nvSpPr>
        <p:spPr bwMode="auto">
          <a:xfrm>
            <a:off x="2449513" y="962025"/>
            <a:ext cx="2087562" cy="469900"/>
          </a:xfrm>
          <a:prstGeom prst="chevron">
            <a:avLst>
              <a:gd name="adj" fmla="val 4989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2#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镀锌</a:t>
            </a:r>
          </a:p>
        </p:txBody>
      </p:sp>
      <p:sp>
        <p:nvSpPr>
          <p:cNvPr id="3" name="燕尾形 2"/>
          <p:cNvSpPr>
            <a:spLocks noChangeArrowheads="1"/>
          </p:cNvSpPr>
          <p:nvPr/>
        </p:nvSpPr>
        <p:spPr bwMode="auto">
          <a:xfrm>
            <a:off x="2800033" y="962025"/>
            <a:ext cx="2087562" cy="469900"/>
          </a:xfrm>
          <a:prstGeom prst="chevron">
            <a:avLst>
              <a:gd name="adj" fmla="val 4989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2#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镀锌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五边形 9"/>
          <p:cNvSpPr>
            <a:spLocks noChangeArrowheads="1"/>
          </p:cNvSpPr>
          <p:nvPr/>
        </p:nvSpPr>
        <p:spPr bwMode="auto">
          <a:xfrm>
            <a:off x="410845" y="981075"/>
            <a:ext cx="2646363" cy="465138"/>
          </a:xfrm>
          <a:prstGeom prst="homePlate">
            <a:avLst>
              <a:gd name="adj" fmla="val 49967"/>
            </a:avLst>
          </a:prstGeom>
          <a:solidFill>
            <a:schemeClr val="accent2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三、重点品种预安排</a:t>
            </a:r>
          </a:p>
        </p:txBody>
      </p:sp>
      <p:graphicFrame>
        <p:nvGraphicFramePr>
          <p:cNvPr id="5" name="表格 4"/>
          <p:cNvGraphicFramePr/>
          <p:nvPr/>
        </p:nvGraphicFramePr>
        <p:xfrm>
          <a:off x="432118" y="1655774"/>
          <a:ext cx="10369550" cy="4069715"/>
        </p:xfrm>
        <a:graphic>
          <a:graphicData uri="http://schemas.openxmlformats.org/drawingml/2006/table">
            <a:tbl>
              <a:tblPr/>
              <a:tblGrid>
                <a:gridCol w="848995"/>
                <a:gridCol w="1336675"/>
                <a:gridCol w="1289050"/>
                <a:gridCol w="1399540"/>
                <a:gridCol w="1399540"/>
                <a:gridCol w="1005840"/>
                <a:gridCol w="1187450"/>
                <a:gridCol w="1021715"/>
                <a:gridCol w="880745"/>
              </a:tblGrid>
              <a:tr h="173990">
                <a:tc gridSpan="9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冷轧1#镀锌4月计划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1866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生产日期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1-4日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5-12日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13日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14-23日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24-30日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 rowSpan="6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重点品种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铝硅0.42万吨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纯锌汽车0.5万吨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检修20小时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铝硅1.45万吨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年修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18669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关注点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9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90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90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90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90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3990">
                <a:tc gridSpan="9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冷轧2#镀锌4月计划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1866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生产日期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1-7日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8-9日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10-22日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23-29日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30日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 rowSpan="6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重点品种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重点家电0.58万吨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全无铬0.15万吨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纯锌汽车1.24万吨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年修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起车拉辊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18669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6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关注点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 dirty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520950" y="977900"/>
            <a:ext cx="2303463" cy="469900"/>
          </a:xfrm>
          <a:prstGeom prst="chevron">
            <a:avLst>
              <a:gd name="adj" fmla="val 49905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5#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镀锌</a:t>
            </a:r>
          </a:p>
        </p:txBody>
      </p:sp>
      <p:sp>
        <p:nvSpPr>
          <p:cNvPr id="7" name="五边形 9"/>
          <p:cNvSpPr>
            <a:spLocks noChangeArrowheads="1"/>
          </p:cNvSpPr>
          <p:nvPr/>
        </p:nvSpPr>
        <p:spPr bwMode="auto">
          <a:xfrm>
            <a:off x="60325" y="981075"/>
            <a:ext cx="2646363" cy="465138"/>
          </a:xfrm>
          <a:prstGeom prst="homePlate">
            <a:avLst>
              <a:gd name="adj" fmla="val 49967"/>
            </a:avLst>
          </a:prstGeom>
          <a:solidFill>
            <a:schemeClr val="accent2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三、重点品种预安排</a:t>
            </a:r>
          </a:p>
        </p:txBody>
      </p:sp>
      <p:graphicFrame>
        <p:nvGraphicFramePr>
          <p:cNvPr id="3" name="表格 2"/>
          <p:cNvGraphicFramePr/>
          <p:nvPr/>
        </p:nvGraphicFramePr>
        <p:xfrm>
          <a:off x="72390" y="1511629"/>
          <a:ext cx="10334625" cy="4576445"/>
        </p:xfrm>
        <a:graphic>
          <a:graphicData uri="http://schemas.openxmlformats.org/drawingml/2006/table">
            <a:tbl>
              <a:tblPr/>
              <a:tblGrid>
                <a:gridCol w="846455"/>
                <a:gridCol w="1331595"/>
                <a:gridCol w="1285240"/>
                <a:gridCol w="1394460"/>
                <a:gridCol w="1394460"/>
                <a:gridCol w="1003300"/>
                <a:gridCol w="1183005"/>
                <a:gridCol w="1018540"/>
                <a:gridCol w="877570"/>
              </a:tblGrid>
              <a:tr h="173355">
                <a:tc gridSpan="9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 dirty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冷轧3#镀锌4月计划</a:t>
                      </a:r>
                      <a:endParaRPr lang="zh-CN" altLang="en-US" sz="900" b="1" dirty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1860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生产日期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 dirty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1-2日</a:t>
                      </a:r>
                      <a:endParaRPr lang="en-US" altLang="en-US" sz="900" b="0" dirty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3-12日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13日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14-24日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25-30日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rowSpan="6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重点品种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2日检修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锌铝镁合同1.45万吨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21小时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外板1.35万吨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纯锌汽车0.84万吨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7368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纯锌外板0.1万吨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拉辊捞渣料0.40万吨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90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54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关注点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3355">
                <a:tc gridSpan="9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冷轧4#镀锌4月计划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1860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生产日期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1-2日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4-20日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21-30日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rowSpan="4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重点品种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宽薄家电0.25万吨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20小时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外板2.0万吨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纯锌汽车1.0万吨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54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拉辊捞渣料0.45万吨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12日检修8小时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33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关注点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3355">
                <a:tc gridSpan="9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冷轧5#镀锌4月计划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1860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生产日期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2-11日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12日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13日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14日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15-30日</a:t>
                      </a: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rowSpan="4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重点品种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检修22小时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锌铝镁1.25万吨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检修20小时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起车拉辊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外板拉练0.1万吨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超高强1.0万吨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60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33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335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33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900" b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关注点</a:t>
                      </a:r>
                      <a:endParaRPr lang="zh-CN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1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900" b="0" dirty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73685" y="1515428"/>
            <a:ext cx="10585450" cy="3739515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ts val="700"/>
              </a:spcAft>
              <a:buClr>
                <a:srgbClr val="FF0000"/>
              </a:buClr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kumimoji="0" lang="zh-CN" altLang="en-US" sz="1600" b="1" i="0" u="none" strike="noStrike" kern="1200" cap="none" spc="0" normalizeH="0" baseline="0" noProof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铝硅：</a:t>
            </a:r>
            <a:r>
              <a:rPr kumimoji="0" lang="en-US" altLang="zh-CN" sz="160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-4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日生产铝硅物料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0.42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14-23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日生产铝硅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1.45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万吨。炼钢工序从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-4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日开始按生产预排顺序备料。</a:t>
            </a:r>
            <a:endParaRPr kumimoji="0" lang="en-US" altLang="zh-CN" sz="16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zh-CN" altLang="en-US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锌铝镁：</a:t>
            </a:r>
            <a:r>
              <a:rPr lang="en-US" altLang="zh-CN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3#</a:t>
            </a:r>
            <a:r>
              <a:rPr lang="zh-CN" altLang="en-US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镀锌：</a:t>
            </a:r>
            <a:r>
              <a:rPr lang="en-US" altLang="zh-CN" sz="1600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 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3#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镀锌计划锌铝镁集批生产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1.45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万吨，生产时间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:4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3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-4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12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日，炼钢工序从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3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20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-4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1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日开始按生产预排顺序备料。</a:t>
            </a:r>
            <a:endParaRPr lang="en-US" altLang="zh-CN" sz="1600" noProof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宋体" panose="02010600030101010101" pitchFamily="2" charset="-122"/>
            </a:endParaRPr>
          </a:p>
          <a:p>
            <a:pPr lvl="0"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    </a:t>
            </a:r>
            <a:r>
              <a:rPr lang="en-US" altLang="zh-CN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5#</a:t>
            </a:r>
            <a:r>
              <a:rPr lang="zh-CN" altLang="en-US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镀锌：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5#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镀锌计划锌铝镁集批生产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1.25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万吨，生产时间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:4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2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-4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11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日，炼钢工序从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3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20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-4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2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日开始按生产预排顺序备料。</a:t>
            </a:r>
            <a:endParaRPr lang="en-US" altLang="zh-CN" sz="1600" noProof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宋体" panose="02010600030101010101" pitchFamily="2" charset="-122"/>
            </a:endParaRPr>
          </a:p>
          <a:p>
            <a:pPr lvl="0"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3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、</a:t>
            </a:r>
            <a:r>
              <a:rPr lang="zh-CN" altLang="en-US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镀锌汽车外板： 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月冷轧镀锌计划生产纯锌外板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3.45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万吨（包含多备料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0.78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万吨），其中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3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镀锌生产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1.45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万吨，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镀锌生产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2.0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万吨。</a:t>
            </a:r>
          </a:p>
          <a:p>
            <a:pPr lvl="0"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   3#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镀锌预计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14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-4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24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日生产，炼钢工序从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-4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12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日开始按生产预排顺序备料；</a:t>
            </a:r>
            <a:endParaRPr lang="en-US" altLang="zh-CN" sz="1600" noProof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宋体" panose="02010600030101010101" pitchFamily="2" charset="-122"/>
            </a:endParaRPr>
          </a:p>
          <a:p>
            <a:pPr lvl="0"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   4#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镀锌预计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-4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20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日生产，炼钢工序从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3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22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-4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8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日开始按生产预排顺序备料。</a:t>
            </a:r>
          </a:p>
        </p:txBody>
      </p:sp>
      <p:sp>
        <p:nvSpPr>
          <p:cNvPr id="7" name="燕尾形 6"/>
          <p:cNvSpPr>
            <a:spLocks noChangeArrowheads="1"/>
          </p:cNvSpPr>
          <p:nvPr/>
        </p:nvSpPr>
        <p:spPr bwMode="auto">
          <a:xfrm>
            <a:off x="2782253" y="969010"/>
            <a:ext cx="2016125" cy="468313"/>
          </a:xfrm>
          <a:prstGeom prst="chevron">
            <a:avLst>
              <a:gd name="adj" fmla="val 50086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集批合同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289878" y="969010"/>
            <a:ext cx="2646363" cy="465138"/>
          </a:xfrm>
          <a:prstGeom prst="homePlate">
            <a:avLst>
              <a:gd name="adj" fmla="val 49967"/>
            </a:avLst>
          </a:prstGeom>
          <a:solidFill>
            <a:schemeClr val="accent2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三、重点品种预安排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47536" y="1536116"/>
            <a:ext cx="10914101" cy="3849259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ts val="700"/>
              </a:spcAft>
              <a:buClr>
                <a:srgbClr val="FF0000"/>
              </a:buClr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kumimoji="0" lang="zh-CN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en-US" altLang="zh-CN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1#</a:t>
            </a:r>
            <a:r>
              <a:rPr lang="zh-CN" altLang="en-US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连退：</a:t>
            </a:r>
            <a:endParaRPr lang="en-US" altLang="zh-CN" sz="1600" b="1" noProof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lvl="0"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DP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钢安排：总量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13000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吨，预计组织</a:t>
            </a:r>
            <a:r>
              <a:rPr lang="en-US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次，预计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日生产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4000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15-17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日生产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3000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吨，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20-21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日生产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4000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吨，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23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日生产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2000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。最晚时间节点：炼钢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16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日、热轧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18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日、平整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23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日。</a:t>
            </a:r>
            <a:endParaRPr lang="en-US" altLang="zh-CN" sz="1600" noProof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）外板安排：合计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3500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吨，预计安排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次，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15-17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日生产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2000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吨、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20-21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日生产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1500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吨。最晚时间节点：炼钢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15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日、热轧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17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en-US" altLang="zh-CN" sz="1600" noProof="1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</a:t>
            </a:r>
            <a:r>
              <a:rPr lang="en-US" altLang="zh-CN" sz="1600" b="1" noProof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en-US" altLang="zh-CN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#</a:t>
            </a:r>
            <a:r>
              <a:rPr lang="zh-CN" altLang="en-US" sz="1600" b="1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连退：</a:t>
            </a:r>
            <a:endParaRPr lang="en-US" altLang="zh-CN" sz="1600" b="1" noProof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</a:t>
            </a:r>
            <a:r>
              <a:rPr lang="zh-CN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</a:t>
            </a:r>
            <a:r>
              <a:rPr lang="zh-CN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月安排生产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次宽幅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IF</a:t>
            </a:r>
            <a:r>
              <a:rPr lang="zh-CN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钢和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DP</a:t>
            </a:r>
            <a:r>
              <a:rPr lang="zh-CN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钢辊期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2-5</a:t>
            </a:r>
            <a:r>
              <a:rPr lang="zh-CN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安排外板订单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0.25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万吨，宽幅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IF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钢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0.5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DP780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及以上订单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0.15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19-22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日安排生产宽幅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IF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钢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0.3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DP590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订单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0.6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</a:t>
            </a:r>
            <a:r>
              <a:rPr lang="zh-CN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DP780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及以上订单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0.25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25-27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日安排生产外板订单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0.3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万吨，生产宽幅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IF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钢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0.3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DP590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订单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</a:t>
            </a:r>
            <a:r>
              <a:rPr lang="zh-CN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DP780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及以上订单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万吨。最晚节点：外板炼钢节点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日，热轧节点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16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日，酸轧节点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日，高强炼钢节点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日，热轧节点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14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日，平整节点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日，酸轧和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18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辊节点</a:t>
            </a:r>
            <a:r>
              <a:rPr lang="en-US" altLang="zh-CN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22</a:t>
            </a:r>
            <a:r>
              <a:rPr lang="zh-CN" altLang="en-US" sz="160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日。</a:t>
            </a:r>
            <a:endParaRPr lang="en-US" altLang="zh-CN" sz="1600" noProof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燕尾形 6"/>
          <p:cNvSpPr>
            <a:spLocks noChangeArrowheads="1"/>
          </p:cNvSpPr>
          <p:nvPr/>
        </p:nvSpPr>
        <p:spPr bwMode="auto">
          <a:xfrm>
            <a:off x="2655253" y="983933"/>
            <a:ext cx="1725613" cy="469900"/>
          </a:xfrm>
          <a:prstGeom prst="chevron">
            <a:avLst>
              <a:gd name="adj" fmla="val 49899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集批合同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247650" y="988695"/>
            <a:ext cx="2646363" cy="465138"/>
          </a:xfrm>
          <a:prstGeom prst="homePlate">
            <a:avLst>
              <a:gd name="adj" fmla="val 49967"/>
            </a:avLst>
          </a:prstGeom>
          <a:solidFill>
            <a:schemeClr val="accent2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三、重点品种预安排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47535" y="1536116"/>
            <a:ext cx="11130125" cy="1200970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kumimoji="0" lang="en-US" sz="1600" b="0" i="0" u="none" strike="noStrike" cap="none" spc="0" normalizeH="0" baseline="0" noProof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</a:t>
            </a:r>
            <a:r>
              <a:rPr kumimoji="0" sz="1600" b="1" i="0" u="none" strike="noStrike" cap="none" spc="0" normalizeH="0" baseline="0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1700镀锌</a:t>
            </a:r>
            <a:r>
              <a:rPr kumimoji="0" sz="1600" b="0" i="0" u="none" strike="noStrike" cap="none" spc="0" normalizeH="0" baseline="0" noProof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全无铬：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-8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日、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11-13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1#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镀锌、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2#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镀锌生产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0.36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万吨，炼钢工序从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25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日开始陆续备料；</a:t>
            </a:r>
          </a:p>
          <a:p>
            <a:pPr lvl="0"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    耐指纹订单：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9-10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2#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镀锌生产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0.25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万吨，炼钢工序从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31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日开始陆续备料；</a:t>
            </a:r>
          </a:p>
          <a:p>
            <a:pPr lvl="0">
              <a:lnSpc>
                <a:spcPct val="130000"/>
              </a:lnSpc>
              <a:spcAft>
                <a:spcPts val="700"/>
              </a:spcAft>
              <a:buClr>
                <a:srgbClr val="FF0000"/>
              </a:buClr>
              <a:defRPr/>
            </a:pP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   自润滑订单：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4-5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日、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16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2#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镀锌生产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0.32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万吨，炼钢工序从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en-US" altLang="zh-CN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27</a:t>
            </a:r>
            <a:r>
              <a:rPr lang="zh-CN" altLang="en-US" sz="1600" noProof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日开始陆续备料。</a:t>
            </a:r>
            <a:endParaRPr lang="zh-CN" altLang="en-US" sz="1600" noProof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燕尾形 6"/>
          <p:cNvSpPr>
            <a:spLocks noChangeArrowheads="1"/>
          </p:cNvSpPr>
          <p:nvPr/>
        </p:nvSpPr>
        <p:spPr bwMode="auto">
          <a:xfrm>
            <a:off x="2655253" y="983933"/>
            <a:ext cx="1725613" cy="469900"/>
          </a:xfrm>
          <a:prstGeom prst="chevron">
            <a:avLst>
              <a:gd name="adj" fmla="val 49899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集批合同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247650" y="988695"/>
            <a:ext cx="2646363" cy="465138"/>
          </a:xfrm>
          <a:prstGeom prst="homePlate">
            <a:avLst>
              <a:gd name="adj" fmla="val 49967"/>
            </a:avLst>
          </a:prstGeom>
          <a:solidFill>
            <a:schemeClr val="accent2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三、重点品种预安排</a:t>
            </a:r>
          </a:p>
        </p:txBody>
      </p:sp>
    </p:spTree>
    <p:extLst>
      <p:ext uri="{BB962C8B-B14F-4D97-AF65-F5344CB8AC3E}">
        <p14:creationId xmlns:p14="http://schemas.microsoft.com/office/powerpoint/2010/main" xmlns="" val="754073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燕尾形 6"/>
          <p:cNvSpPr/>
          <p:nvPr/>
        </p:nvSpPr>
        <p:spPr>
          <a:xfrm>
            <a:off x="1657210" y="921730"/>
            <a:ext cx="2447897" cy="469193"/>
          </a:xfrm>
          <a:prstGeom prst="chevron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集批合同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超高强</a:t>
            </a:r>
          </a:p>
        </p:txBody>
      </p:sp>
      <p:sp>
        <p:nvSpPr>
          <p:cNvPr id="9" name="五边形 9"/>
          <p:cNvSpPr>
            <a:spLocks noChangeArrowheads="1"/>
          </p:cNvSpPr>
          <p:nvPr/>
        </p:nvSpPr>
        <p:spPr bwMode="auto">
          <a:xfrm>
            <a:off x="319194" y="926480"/>
            <a:ext cx="1653396" cy="465065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sz="2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生产安排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35995" y="3999632"/>
            <a:ext cx="10481626" cy="194099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3426" tIns="46712" rIns="93426" bIns="46712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超高强钢各工序最晚生产节点及注意事项：</a:t>
            </a:r>
            <a:endParaRPr lang="en-US" altLang="zh-CN" sz="2000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炼钢：</a:t>
            </a:r>
            <a:r>
              <a:rPr lang="en-US" altLang="zh-CN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</a:t>
            </a:r>
            <a:r>
              <a:rPr lang="zh-CN" altLang="en-US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25</a:t>
            </a:r>
            <a:r>
              <a:rPr lang="zh-CN" altLang="en-US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-3</a:t>
            </a:r>
            <a:r>
              <a:rPr lang="zh-CN" altLang="en-US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10</a:t>
            </a:r>
            <a:r>
              <a:rPr lang="zh-CN" altLang="en-US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生产</a:t>
            </a:r>
            <a:r>
              <a:rPr lang="en-US" altLang="zh-CN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8</a:t>
            </a:r>
            <a:r>
              <a:rPr lang="zh-CN" altLang="en-US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浇次</a:t>
            </a:r>
            <a:r>
              <a:rPr lang="en-US" altLang="zh-CN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50</a:t>
            </a:r>
            <a:r>
              <a:rPr lang="zh-CN" altLang="en-US" sz="2000" baseline="-3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炉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，</a:t>
            </a:r>
            <a:r>
              <a:rPr lang="en-US" altLang="zh-CN" sz="2000" baseline="-3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10</a:t>
            </a:r>
            <a:r>
              <a:rPr lang="zh-CN" altLang="en-US" sz="2000" baseline="-3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日前</a:t>
            </a:r>
            <a:r>
              <a:rPr lang="zh-CN" altLang="en-US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全部完成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，负责人高炀、李阳；</a:t>
            </a:r>
            <a:r>
              <a:rPr lang="zh-CN" altLang="en-US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优先平整制程合同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。</a:t>
            </a:r>
            <a:endParaRPr lang="en-US" altLang="zh-CN" sz="2000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热轧</a:t>
            </a:r>
            <a:r>
              <a:rPr lang="en-US" altLang="zh-CN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/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平整：均匀排产，避免积压造成转库困难，</a:t>
            </a:r>
            <a:r>
              <a:rPr lang="en-US" altLang="zh-CN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21</a:t>
            </a:r>
            <a:r>
              <a:rPr lang="zh-CN" altLang="en-US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日前完成酸轧流向合同生产及转库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，负责人赵世民、许醒伟、银呈祥。</a:t>
            </a:r>
            <a:endParaRPr lang="en-US" altLang="zh-CN" sz="2000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酸轧</a:t>
            </a:r>
            <a:r>
              <a:rPr lang="en-US" altLang="zh-CN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/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十八辊轧机：当月交货期合同</a:t>
            </a:r>
            <a:r>
              <a:rPr lang="zh-CN" altLang="en-US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最晚节点</a:t>
            </a:r>
            <a:r>
              <a:rPr lang="en-US" altLang="zh-CN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24</a:t>
            </a:r>
            <a:r>
              <a:rPr lang="zh-CN" altLang="en-US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，十八辊轧机根据末道产线集批生产进度确定生产先后顺序；冷轧注意</a:t>
            </a:r>
            <a:r>
              <a:rPr lang="zh-CN" altLang="en-US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冷硬去重卷生产节奏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，按末道线辊期要求完成，负责人唐华忠、胡鑫、刘东岩。</a:t>
            </a:r>
            <a:endParaRPr lang="en-US" altLang="zh-CN" sz="2000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连退</a:t>
            </a:r>
            <a:r>
              <a:rPr lang="en-US" altLang="zh-CN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/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镀锌：集批生产（每个批次</a:t>
            </a:r>
            <a:r>
              <a:rPr lang="en-US" altLang="zh-CN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0.2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万吨以上），</a:t>
            </a:r>
            <a:r>
              <a:rPr lang="zh-CN" altLang="en-US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最晚节点按</a:t>
            </a:r>
            <a:r>
              <a:rPr lang="en-US" altLang="zh-CN" sz="2000" baseline="-3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26</a:t>
            </a:r>
            <a:r>
              <a:rPr lang="zh-CN" altLang="en-US" sz="2000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日组织，负责人王东、胡鑫、刘东岩。</a:t>
            </a:r>
            <a:endParaRPr lang="en-US" altLang="zh-CN" sz="2000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/>
          </p:nvPr>
        </p:nvGraphicFramePr>
        <p:xfrm>
          <a:off x="535995" y="1583903"/>
          <a:ext cx="10419899" cy="23042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9691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191890"/>
                <a:gridCol w="191890"/>
                <a:gridCol w="191890"/>
                <a:gridCol w="191890"/>
                <a:gridCol w="191890"/>
                <a:gridCol w="191890"/>
                <a:gridCol w="191890"/>
                <a:gridCol w="191890"/>
                <a:gridCol w="130158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266977"/>
                <a:gridCol w="589574"/>
              </a:tblGrid>
              <a:tr h="180333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工序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</a:t>
                      </a:r>
                      <a:endParaRPr lang="en-US" altLang="zh-CN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6048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炼钢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17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浇次</a:t>
                      </a:r>
                      <a:r>
                        <a:rPr lang="en-US" altLang="zh-CN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炉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057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热轧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18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1.8</a:t>
                      </a:r>
                      <a:r>
                        <a:rPr lang="zh-CN" altLang="en-US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万吨</a:t>
                      </a: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057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平整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19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057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酸轧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05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轧机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19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次月交期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1057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连退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0.15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0.2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057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镀锌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</a:t>
                      </a:r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万吨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29" marR="7929" marT="79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4032845" y="5544343"/>
            <a:ext cx="5544616" cy="1512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明日更新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096930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五边形 9"/>
          <p:cNvSpPr>
            <a:spLocks noChangeArrowheads="1"/>
          </p:cNvSpPr>
          <p:nvPr/>
        </p:nvSpPr>
        <p:spPr bwMode="auto">
          <a:xfrm>
            <a:off x="111125" y="896938"/>
            <a:ext cx="2265363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二、工序梳理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232025" y="895350"/>
            <a:ext cx="2376884" cy="469900"/>
          </a:xfrm>
          <a:prstGeom prst="chevron">
            <a:avLst>
              <a:gd name="adj" fmla="val 49917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1#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罩</a:t>
            </a: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退精冲钢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8612" name="矩形 1"/>
          <p:cNvSpPr/>
          <p:nvPr/>
        </p:nvSpPr>
        <p:spPr>
          <a:xfrm>
            <a:off x="0" y="3600127"/>
            <a:ext cx="10474453" cy="267765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、精冲合同情况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月份生产过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炉量预计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20300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辊单机架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11800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吨，罩退重卷生产量预计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7100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吨（结转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3500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吨）。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月结转合同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2900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吨，过炉量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7800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吨，重卷生产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3900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吨；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月单据精冲钢合同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4702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3#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单机架生产量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吨，过炉量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12500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吨，重卷生产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6700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）；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）罩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退精冲钢可执行合同合计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7602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吨，其中对应过炉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量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20300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辊单机架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11800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吨，罩退重卷生产量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10600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吨。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、各工序生产时间安排：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炼钢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热轧工序：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日共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个浇次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38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炉，优先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次退火周期长工艺合同。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3#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单机架：有料的情况下日均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吨均匀组织，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日前完成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6000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吨。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罩退炉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：瓶颈工序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，按最大量装，预按日均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炉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吨装炉生产。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/>
          </p:nvPr>
        </p:nvGraphicFramePr>
        <p:xfrm>
          <a:off x="111125" y="1362076"/>
          <a:ext cx="10363334" cy="2166044"/>
        </p:xfrm>
        <a:graphic>
          <a:graphicData uri="http://schemas.openxmlformats.org/drawingml/2006/table">
            <a:tbl>
              <a:tblPr/>
              <a:tblGrid>
                <a:gridCol w="601104"/>
                <a:gridCol w="405809"/>
                <a:gridCol w="243485"/>
                <a:gridCol w="243485"/>
                <a:gridCol w="243485"/>
                <a:gridCol w="243485"/>
                <a:gridCol w="243485"/>
                <a:gridCol w="243485"/>
                <a:gridCol w="314502"/>
                <a:gridCol w="243485"/>
                <a:gridCol w="243485"/>
                <a:gridCol w="175005"/>
                <a:gridCol w="175005"/>
                <a:gridCol w="175005"/>
                <a:gridCol w="324647"/>
                <a:gridCol w="175005"/>
                <a:gridCol w="175005"/>
                <a:gridCol w="243485"/>
                <a:gridCol w="243485"/>
                <a:gridCol w="243485"/>
                <a:gridCol w="243485"/>
                <a:gridCol w="243485"/>
                <a:gridCol w="243485"/>
                <a:gridCol w="243485"/>
                <a:gridCol w="243485"/>
                <a:gridCol w="243485"/>
                <a:gridCol w="243485"/>
                <a:gridCol w="243485"/>
                <a:gridCol w="314502"/>
                <a:gridCol w="243485"/>
                <a:gridCol w="385518"/>
                <a:gridCol w="243485"/>
                <a:gridCol w="243485"/>
                <a:gridCol w="243485"/>
                <a:gridCol w="243485"/>
                <a:gridCol w="243485"/>
                <a:gridCol w="243485"/>
                <a:gridCol w="243485"/>
                <a:gridCol w="243485"/>
                <a:gridCol w="324647"/>
              </a:tblGrid>
              <a:tr h="200846">
                <a:tc gridSpan="40"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r>
                        <a:rPr lang="zh-CN" altLang="en-US" sz="1100" b="1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月单据精冲钢预安排情况</a:t>
                      </a:r>
                      <a:endParaRPr lang="zh-CN" altLang="en-US" sz="11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8539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月工序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39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炼钢</a:t>
                      </a:r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热轧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2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浇次</a:t>
                      </a:r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炉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39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热轧平整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0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5500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39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1#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酸洗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3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10500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39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2#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酸洗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550</a:t>
                      </a:r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35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罩退炉软化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6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9100</a:t>
                      </a:r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900" b="0" i="0" u="none" strike="noStrike">
                          <a:effectLst/>
                          <a:latin typeface="Arial" panose="020B0604020202020204" pitchFamily="34" charset="0"/>
                        </a:rPr>
                        <a:t>　</a:t>
                      </a:r>
                    </a:p>
                  </a:txBody>
                  <a:tcPr marL="7307" marR="7307" marT="730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39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3#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轧机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4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8300</a:t>
                      </a:r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3500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8539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罩退炉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6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11100</a:t>
                      </a:r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63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罩退平整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重卷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1200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4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5200</a:t>
                      </a:r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吨</a:t>
                      </a:r>
                    </a:p>
                  </a:txBody>
                  <a:tcPr marL="7307" marR="7307" marT="73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19857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504825" y="5567680"/>
            <a:ext cx="10076815" cy="337185"/>
          </a:xfrm>
          <a:prstGeom prst="rect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eaLnBrk="1" hangingPunct="1"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点评：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月份奥瑞金、英联订货明显增加，中粮、嘉美、美捷时订货有所减少。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665413" y="977900"/>
            <a:ext cx="2259013" cy="469900"/>
          </a:xfrm>
          <a:prstGeom prst="chevron">
            <a:avLst>
              <a:gd name="adj" fmla="val 49940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镀锡板重点客户</a:t>
            </a: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797044663"/>
              </p:ext>
            </p:extLst>
          </p:nvPr>
        </p:nvGraphicFramePr>
        <p:xfrm>
          <a:off x="504825" y="1584325"/>
          <a:ext cx="9942830" cy="3989070"/>
        </p:xfrm>
        <a:graphic>
          <a:graphicData uri="http://schemas.openxmlformats.org/drawingml/2006/table">
            <a:tbl>
              <a:tblPr/>
              <a:tblGrid>
                <a:gridCol w="1327150"/>
                <a:gridCol w="1231900"/>
                <a:gridCol w="1230630"/>
                <a:gridCol w="1231265"/>
                <a:gridCol w="1229995"/>
                <a:gridCol w="1231265"/>
                <a:gridCol w="1230630"/>
                <a:gridCol w="1229995"/>
              </a:tblGrid>
              <a:tr h="44323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10</a:t>
                      </a:r>
                      <a:r>
                        <a:rPr lang="zh-CN" altLang="en-US" sz="14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11</a:t>
                      </a:r>
                      <a:r>
                        <a:rPr lang="zh-CN" altLang="en-US" sz="14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12</a:t>
                      </a:r>
                      <a:r>
                        <a:rPr lang="zh-CN" altLang="en-US" sz="14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月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4" marB="0" anchor="ctr"/>
                </a:tc>
              </a:tr>
              <a:tr h="44323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订单量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订单量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订单量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订单量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订单量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订单量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订单量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</a:tr>
              <a:tr h="4432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奥瑞金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6960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3650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540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4530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3265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3860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1" i="0" u="none" strike="noStrike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4733</a:t>
                      </a:r>
                      <a:r>
                        <a:rPr lang="en-US" altLang="en-US" sz="1400" b="1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↑</a:t>
                      </a:r>
                      <a:endParaRPr lang="en-US" altLang="en-US" sz="1400" b="1" i="0" u="none" strike="noStrike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4" marB="0" anchor="ctr"/>
                </a:tc>
              </a:tr>
              <a:tr h="4432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昇兴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1170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1500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 dirty="0">
                          <a:latin typeface="微软雅黑" panose="020B0503020204020204" pitchFamily="34" charset="-122"/>
                          <a:sym typeface="+mn-ea"/>
                        </a:rPr>
                        <a:t>1550</a:t>
                      </a:r>
                    </a:p>
                  </a:txBody>
                  <a:tcPr marL="9525" marR="9525" marT="9524" marB="0" anchor="ctr"/>
                </a:tc>
              </a:tr>
              <a:tr h="4432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中粮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390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500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1580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1250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1480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865</a:t>
                      </a:r>
                      <a:endParaRPr lang="en-US" altLang="en-US" sz="1400" b="0" i="0" u="none" strike="noStrike">
                        <a:solidFill>
                          <a:schemeClr val="tx1"/>
                        </a:solidFill>
                        <a:latin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1" i="0" u="none" strike="noStrike" dirty="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340</a:t>
                      </a:r>
                      <a:r>
                        <a:rPr lang="en-US" altLang="en-US" sz="1400" b="1" dirty="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↓</a:t>
                      </a:r>
                      <a:endParaRPr lang="en-US" altLang="en-US" sz="1400" b="1" i="0" u="none" strike="noStrike" dirty="0">
                        <a:solidFill>
                          <a:srgbClr val="7AE07A"/>
                        </a:solidFill>
                        <a:latin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4" marB="0" anchor="ctr"/>
                </a:tc>
              </a:tr>
              <a:tr h="4432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嘉美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3100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5780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1300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600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400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1300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1" i="0" u="none" strike="noStrike" dirty="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300</a:t>
                      </a:r>
                      <a:r>
                        <a:rPr lang="en-US" altLang="en-US" sz="1400" b="1" dirty="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↓</a:t>
                      </a:r>
                      <a:endParaRPr lang="en-US" altLang="en-US" sz="1400" b="1" i="0" u="none" strike="noStrike" dirty="0">
                        <a:solidFill>
                          <a:srgbClr val="7AE07A"/>
                        </a:solidFill>
                        <a:latin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4" marB="0" anchor="ctr"/>
                </a:tc>
              </a:tr>
              <a:tr h="4432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英联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marL="0" marR="0" lv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780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marL="0" marR="0" lvl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780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1536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1198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889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  <a:sym typeface="+mn-ea"/>
                        </a:rPr>
                        <a:t>1955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1" i="0" u="none" strike="noStrike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4095</a:t>
                      </a:r>
                      <a:r>
                        <a:rPr lang="en-US" altLang="en-US" sz="1400" b="1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↑</a:t>
                      </a:r>
                      <a:endParaRPr lang="en-US" altLang="en-US" sz="1400" b="1" i="0" u="none" strike="noStrike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4" marB="0" anchor="ctr"/>
                </a:tc>
              </a:tr>
              <a:tr h="4432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美捷时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</a:rPr>
                        <a:t>310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</a:rPr>
                        <a:t>1690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0" i="0" u="none" strike="noStrike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1190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</a:rPr>
                        <a:t>1131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</a:rPr>
                        <a:t>360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i="0" u="none" strike="noStrike">
                          <a:latin typeface="微软雅黑" panose="020B0503020204020204" pitchFamily="34" charset="-122"/>
                        </a:rPr>
                        <a:t>800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en-US" sz="1400" b="1" i="0" u="none" strike="noStrike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</a:rPr>
                        <a:t>195</a:t>
                      </a:r>
                      <a:r>
                        <a:rPr lang="en-US" altLang="en-US" sz="1400" b="1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sym typeface="+mn-ea"/>
                        </a:rPr>
                        <a:t>↓</a:t>
                      </a:r>
                      <a:endParaRPr lang="en-US" altLang="en-US" sz="1400" i="0" u="none" strike="noStrike">
                        <a:latin typeface="微软雅黑" panose="020B0503020204020204" pitchFamily="34" charset="-122"/>
                      </a:endParaRPr>
                    </a:p>
                  </a:txBody>
                  <a:tcPr marL="9525" marR="9525" marT="9524" marB="0" anchor="ctr"/>
                </a:tc>
              </a:tr>
              <a:tr h="44323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合计</a:t>
                      </a:r>
                    </a:p>
                  </a:txBody>
                  <a:tcPr marL="9525" marR="9525" marT="9524" marB="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11540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13570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4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6146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8709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6394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10280</a:t>
                      </a:r>
                    </a:p>
                  </a:txBody>
                  <a:tcPr marL="12700" marR="12700" marT="12700" anchor="ctr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11213</a:t>
                      </a:r>
                    </a:p>
                  </a:txBody>
                  <a:tcPr marL="12700" marR="12700" marT="12700" anchor="ctr"/>
                </a:tc>
              </a:tr>
            </a:tbl>
          </a:graphicData>
        </a:graphic>
      </p:graphicFrame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504825" y="977900"/>
            <a:ext cx="2376488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一、重点关注合同</a:t>
            </a:r>
          </a:p>
        </p:txBody>
      </p:sp>
    </p:spTree>
    <p:extLst>
      <p:ext uri="{BB962C8B-B14F-4D97-AF65-F5344CB8AC3E}">
        <p14:creationId xmlns:p14="http://schemas.microsoft.com/office/powerpoint/2010/main" xmlns="" val="271641129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燕尾形 6"/>
          <p:cNvSpPr/>
          <p:nvPr/>
        </p:nvSpPr>
        <p:spPr>
          <a:xfrm>
            <a:off x="1728788" y="949325"/>
            <a:ext cx="3095625" cy="468313"/>
          </a:xfrm>
          <a:prstGeom prst="chevron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酸洗重点客户节点安排</a:t>
            </a:r>
          </a:p>
        </p:txBody>
      </p:sp>
      <p:sp>
        <p:nvSpPr>
          <p:cNvPr id="9" name="五边形 9"/>
          <p:cNvSpPr>
            <a:spLocks noChangeArrowheads="1"/>
          </p:cNvSpPr>
          <p:nvPr/>
        </p:nvSpPr>
        <p:spPr bwMode="auto">
          <a:xfrm>
            <a:off x="319088" y="927100"/>
            <a:ext cx="1654175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sz="1999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生产安排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19088" y="3998913"/>
            <a:ext cx="10482262" cy="163353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3426" tIns="46712" rIns="93426" bIns="46712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酸洗重点客户各工序最晚生产节点及注意事项：</a:t>
            </a:r>
            <a:endParaRPr lang="en-US" altLang="zh-CN" sz="1999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酸洗重点客户：舍弗勒、法雷奥、海尔、比亚迪、长城，本月合同共计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8425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吨，算上超备料预计总备料量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10000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吨。</a:t>
            </a:r>
            <a:endParaRPr lang="en-US" altLang="zh-CN" sz="1999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炼钢：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3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27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-4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月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15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日生产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浇次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34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炉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，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15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日前全部完成，负责人高炀、李阳；</a:t>
            </a:r>
            <a:endParaRPr lang="en-US" altLang="zh-CN" sz="1999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热轧：均匀排产，避免积压造成转库困难，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18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日前完成酸洗重点合同生产，负责人赵世民、银呈祥；</a:t>
            </a:r>
            <a:endParaRPr lang="en-US" altLang="zh-CN" sz="1999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酸洗：酸洗重点客户最晚节点</a:t>
            </a:r>
            <a:r>
              <a:rPr lang="en-US" altLang="zh-CN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23</a:t>
            </a:r>
            <a:r>
              <a:rPr lang="zh-CN" altLang="en-US" sz="1999" baseline="-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日，负责人唐华忠。</a:t>
            </a:r>
            <a:endParaRPr lang="en-US" altLang="zh-CN" sz="1999" baseline="-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/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408609236"/>
              </p:ext>
            </p:extLst>
          </p:nvPr>
        </p:nvGraphicFramePr>
        <p:xfrm>
          <a:off x="319088" y="1444625"/>
          <a:ext cx="10482260" cy="2562226"/>
        </p:xfrm>
        <a:graphic>
          <a:graphicData uri="http://schemas.openxmlformats.org/drawingml/2006/table">
            <a:tbl>
              <a:tblPr lastCol="1"/>
              <a:tblGrid>
                <a:gridCol w="396300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304300">
                  <a:extLst>
                    <a:ext uri="{9D8B030D-6E8A-4147-A177-3AD203B41FA5}"/>
                  </a:extLst>
                </a:gridCol>
                <a:gridCol w="304300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52677">
                  <a:extLst>
                    <a:ext uri="{9D8B030D-6E8A-4147-A177-3AD203B41FA5}"/>
                  </a:extLst>
                </a:gridCol>
                <a:gridCol w="271695">
                  <a:extLst>
                    <a:ext uri="{9D8B030D-6E8A-4147-A177-3AD203B41FA5}"/>
                  </a:extLst>
                </a:gridCol>
                <a:gridCol w="271695">
                  <a:extLst>
                    <a:ext uri="{9D8B030D-6E8A-4147-A177-3AD203B41FA5}"/>
                  </a:extLst>
                </a:gridCol>
                <a:gridCol w="271695">
                  <a:extLst>
                    <a:ext uri="{9D8B030D-6E8A-4147-A177-3AD203B41FA5}"/>
                  </a:extLst>
                </a:gridCol>
                <a:gridCol w="271695">
                  <a:extLst>
                    <a:ext uri="{9D8B030D-6E8A-4147-A177-3AD203B41FA5}"/>
                  </a:extLst>
                </a:gridCol>
                <a:gridCol w="271695">
                  <a:extLst>
                    <a:ext uri="{9D8B030D-6E8A-4147-A177-3AD203B41FA5}"/>
                  </a:extLst>
                </a:gridCol>
                <a:gridCol w="271695">
                  <a:extLst>
                    <a:ext uri="{9D8B030D-6E8A-4147-A177-3AD203B41FA5}"/>
                  </a:extLst>
                </a:gridCol>
                <a:gridCol w="271695">
                  <a:extLst>
                    <a:ext uri="{9D8B030D-6E8A-4147-A177-3AD203B41FA5}"/>
                  </a:extLst>
                </a:gridCol>
                <a:gridCol w="271695">
                  <a:extLst>
                    <a:ext uri="{9D8B030D-6E8A-4147-A177-3AD203B41FA5}"/>
                  </a:extLst>
                </a:gridCol>
                <a:gridCol w="285281">
                  <a:extLst>
                    <a:ext uri="{9D8B030D-6E8A-4147-A177-3AD203B41FA5}"/>
                  </a:extLst>
                </a:gridCol>
                <a:gridCol w="285281">
                  <a:extLst>
                    <a:ext uri="{9D8B030D-6E8A-4147-A177-3AD203B41FA5}"/>
                  </a:extLst>
                </a:gridCol>
                <a:gridCol w="285281">
                  <a:extLst>
                    <a:ext uri="{9D8B030D-6E8A-4147-A177-3AD203B41FA5}"/>
                  </a:extLst>
                </a:gridCol>
                <a:gridCol w="285281">
                  <a:extLst>
                    <a:ext uri="{9D8B030D-6E8A-4147-A177-3AD203B41FA5}"/>
                  </a:extLst>
                </a:gridCol>
                <a:gridCol w="285281">
                  <a:extLst>
                    <a:ext uri="{9D8B030D-6E8A-4147-A177-3AD203B41FA5}"/>
                  </a:extLst>
                </a:gridCol>
                <a:gridCol w="285281">
                  <a:extLst>
                    <a:ext uri="{9D8B030D-6E8A-4147-A177-3AD203B41FA5}"/>
                  </a:extLst>
                </a:gridCol>
                <a:gridCol w="791251">
                  <a:extLst>
                    <a:ext uri="{9D8B030D-6E8A-4147-A177-3AD203B41FA5}"/>
                  </a:extLst>
                </a:gridCol>
              </a:tblGrid>
              <a:tr h="67859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/>
                </a:extLst>
              </a:tr>
              <a:tr h="69532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炼钢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0">
                  <a:txBody>
                    <a:bodyPr/>
                    <a:lstStyle/>
                    <a:p>
                      <a:pPr algn="ctr" fontAlgn="ctr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　</a:t>
                      </a:r>
                    </a:p>
                    <a:p>
                      <a:pPr algn="ctr" rtl="0" fontAlgn="ctr"/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个浇次（</a:t>
                      </a:r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</a:t>
                      </a: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炉）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 smtClean="0">
                        <a:solidFill>
                          <a:srgbClr val="FFFF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FFFF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FFFF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FFFF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/>
                </a:extLst>
              </a:tr>
              <a:tr h="49298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热轧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1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万吨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zh-CN" altLang="en-US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zh-CN" altLang="en-US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/>
                </a:extLst>
              </a:tr>
              <a:tr h="69532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酸洗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900" b="0" i="0" u="none" strike="noStrike" kern="12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3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　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　</a:t>
                      </a:r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80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万吨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ctr" rtl="0" fontAlgn="ctr"/>
                      <a:r>
                        <a:rPr lang="zh-CN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/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9796544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82" y="-1"/>
            <a:ext cx="11520310" cy="6480175"/>
          </a:xfrm>
          <a:prstGeom prst="rect">
            <a:avLst/>
          </a:prstGeom>
        </p:spPr>
      </p:pic>
      <p:sp>
        <p:nvSpPr>
          <p:cNvPr id="7" name="副标题 2"/>
          <p:cNvSpPr txBox="1"/>
          <p:nvPr/>
        </p:nvSpPr>
        <p:spPr>
          <a:xfrm>
            <a:off x="1801203" y="2129262"/>
            <a:ext cx="8711634" cy="802165"/>
          </a:xfrm>
          <a:prstGeom prst="rect">
            <a:avLst/>
          </a:prstGeom>
        </p:spPr>
        <p:txBody>
          <a:bodyPr vert="horz" lIns="86217" tIns="43109" rIns="86217" bIns="43109" rtlCol="0">
            <a:normAutofit/>
          </a:bodyPr>
          <a:lstStyle/>
          <a:p>
            <a:pPr marL="323215" indent="-323215" algn="ctr">
              <a:spcBef>
                <a:spcPct val="20000"/>
              </a:spcBef>
              <a:defRPr/>
            </a:pPr>
            <a:r>
              <a:rPr lang="zh-CN" altLang="en-US" sz="4160" dirty="0">
                <a:solidFill>
                  <a:srgbClr val="003B9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汇报完毕    谢谢观看！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Box 3"/>
          <p:cNvSpPr txBox="1"/>
          <p:nvPr/>
        </p:nvSpPr>
        <p:spPr>
          <a:xfrm>
            <a:off x="645368" y="4838347"/>
            <a:ext cx="10012213" cy="92202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点评：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退和镀锌外板量环比增加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665413" y="976313"/>
            <a:ext cx="1943100" cy="468313"/>
          </a:xfrm>
          <a:prstGeom prst="chevron">
            <a:avLst>
              <a:gd name="adj" fmla="val 50059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汽车外板</a:t>
            </a:r>
          </a:p>
        </p:txBody>
      </p:sp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504825" y="977900"/>
            <a:ext cx="2376488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一、重点关注合同</a:t>
            </a:r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648469" y="1799927"/>
          <a:ext cx="9937103" cy="2880319"/>
        </p:xfrm>
        <a:graphic>
          <a:graphicData uri="http://schemas.openxmlformats.org/drawingml/2006/table">
            <a:tbl>
              <a:tblPr/>
              <a:tblGrid>
                <a:gridCol w="1399938"/>
                <a:gridCol w="1277136"/>
                <a:gridCol w="1414675"/>
                <a:gridCol w="1552211"/>
                <a:gridCol w="1552211"/>
                <a:gridCol w="1399938"/>
                <a:gridCol w="1340994"/>
              </a:tblGrid>
              <a:tr h="498826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品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种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11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4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9882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9882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连退外板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11557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6712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4761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6195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8195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8348↑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8501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镀锌外板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33267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23979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34021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23268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36500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66FF33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29137↓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9882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合计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44824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30691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38782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29463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44695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 dirty="0">
                          <a:solidFill>
                            <a:srgbClr val="66FF33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37485↓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994542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Box 3"/>
          <p:cNvSpPr txBox="1"/>
          <p:nvPr/>
        </p:nvSpPr>
        <p:spPr>
          <a:xfrm>
            <a:off x="504825" y="5165465"/>
            <a:ext cx="10509250" cy="36830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点评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DH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钢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总量环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比下降。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736850" y="977900"/>
            <a:ext cx="1800225" cy="465138"/>
          </a:xfrm>
          <a:prstGeom prst="chevron">
            <a:avLst>
              <a:gd name="adj" fmla="val 49991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超高强钢</a:t>
            </a:r>
          </a:p>
        </p:txBody>
      </p:sp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504825" y="977900"/>
            <a:ext cx="2447925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一、重点关注合同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10723433"/>
              </p:ext>
            </p:extLst>
          </p:nvPr>
        </p:nvGraphicFramePr>
        <p:xfrm>
          <a:off x="526577" y="1727919"/>
          <a:ext cx="10419036" cy="3384376"/>
        </p:xfrm>
        <a:graphic>
          <a:graphicData uri="http://schemas.openxmlformats.org/drawingml/2006/table">
            <a:tbl>
              <a:tblPr/>
              <a:tblGrid>
                <a:gridCol w="1405199"/>
                <a:gridCol w="1405199"/>
                <a:gridCol w="1045331"/>
                <a:gridCol w="1045331"/>
                <a:gridCol w="1045331"/>
                <a:gridCol w="1045331"/>
                <a:gridCol w="959648"/>
                <a:gridCol w="1233833"/>
                <a:gridCol w="1233833"/>
              </a:tblGrid>
              <a:tr h="356371">
                <a:tc rowSpan="2" gridSpan="2"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高强钢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56371">
                <a:tc gridSpan="2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00083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DP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780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及以上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23747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20319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14390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10561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16544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kern="1200" dirty="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ea typeface="+mn-ea"/>
                          <a:cs typeface="+mn-cs"/>
                        </a:rPr>
                        <a:t>14307↓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6786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780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以下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8976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10456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8081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12817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16216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21072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kern="1200" dirty="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ea typeface="+mn-ea"/>
                          <a:cs typeface="+mn-cs"/>
                        </a:rPr>
                        <a:t>16184↓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6786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小计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32723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30775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22471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23378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25840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37616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kern="120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ea typeface="+mn-ea"/>
                          <a:cs typeface="+mn-cs"/>
                        </a:rPr>
                        <a:t>30491↓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00083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DH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钢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780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及以上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2079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2087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2064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kern="1200" dirty="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ea typeface="+mn-ea"/>
                          <a:cs typeface="+mn-cs"/>
                        </a:rPr>
                        <a:t>1045↓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6786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780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以下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2607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1056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875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kern="1200" dirty="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ea typeface="+mn-ea"/>
                          <a:cs typeface="+mn-cs"/>
                        </a:rPr>
                        <a:t>1115↓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6786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小计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0" i="0" u="none" strike="noStrike" kern="1200" dirty="0">
                          <a:solidFill>
                            <a:srgbClr val="7AE07A"/>
                          </a:solidFill>
                          <a:latin typeface="微软雅黑" panose="020B0503020204020204" pitchFamily="34" charset="-122"/>
                          <a:ea typeface="+mn-ea"/>
                          <a:cs typeface="+mn-cs"/>
                        </a:rPr>
                        <a:t>2160↓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768816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Box 3"/>
          <p:cNvSpPr txBox="1"/>
          <p:nvPr/>
        </p:nvSpPr>
        <p:spPr>
          <a:xfrm>
            <a:off x="505460" y="4955540"/>
            <a:ext cx="10081895" cy="814705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点评：</a:t>
            </a:r>
            <a:r>
              <a:rPr lang="zh-CN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锌铝镁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合同量较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月减少。</a:t>
            </a:r>
            <a:endParaRPr lang="zh-CN" altLang="en-US" sz="1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665413" y="976313"/>
            <a:ext cx="1655763" cy="468313"/>
          </a:xfrm>
          <a:prstGeom prst="chevron">
            <a:avLst>
              <a:gd name="adj" fmla="val 50059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锌铝镁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504825" y="1471295"/>
          <a:ext cx="10079000" cy="3483420"/>
        </p:xfrm>
        <a:graphic>
          <a:graphicData uri="http://schemas.openxmlformats.org/drawingml/2006/table">
            <a:tbl>
              <a:tblPr/>
              <a:tblGrid>
                <a:gridCol w="1259840"/>
                <a:gridCol w="1259880"/>
                <a:gridCol w="1259880"/>
                <a:gridCol w="1259880"/>
                <a:gridCol w="1259880"/>
                <a:gridCol w="1259880"/>
                <a:gridCol w="1259880"/>
                <a:gridCol w="1259880"/>
              </a:tblGrid>
              <a:tr h="66136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503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567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锌铝镁家电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5457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4934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5925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5608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5704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5835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5391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5672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锌铝镁汽车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18232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19404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9093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12128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8117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14294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13467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567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锌铝镁总计</a:t>
                      </a: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23689</a:t>
                      </a:r>
                      <a:endParaRPr lang="en-US" altLang="zh-CN" sz="1600" b="0" i="0" u="none" strike="noStrike" dirty="0">
                        <a:solidFill>
                          <a:srgbClr val="7AE07A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24338</a:t>
                      </a:r>
                      <a:endParaRPr lang="en-US" altLang="zh-CN" sz="16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15018</a:t>
                      </a:r>
                      <a:endParaRPr lang="en-US" altLang="zh-CN" sz="20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17736</a:t>
                      </a:r>
                      <a:endParaRPr lang="en-US" altLang="zh-CN" sz="16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13821</a:t>
                      </a:r>
                      <a:endParaRPr lang="en-US" altLang="zh-CN" sz="16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20129</a:t>
                      </a:r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dirty="0">
                          <a:solidFill>
                            <a:srgbClr val="7AE07A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18858</a:t>
                      </a:r>
                      <a:r>
                        <a:rPr lang="en-US" altLang="zh-CN" sz="1600" dirty="0">
                          <a:solidFill>
                            <a:srgbClr val="7AE07A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  <a:sym typeface="+mn-ea"/>
                        </a:rPr>
                        <a:t>↓</a:t>
                      </a:r>
                      <a:endParaRPr lang="en-US" altLang="zh-CN" sz="1600" b="0" i="0" u="none" strike="noStrike" dirty="0">
                        <a:solidFill>
                          <a:srgbClr val="7AE07A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 marL="9526" marR="9526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504825" y="977900"/>
            <a:ext cx="2376488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一、重点关注合同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Box 3"/>
          <p:cNvSpPr txBox="1"/>
          <p:nvPr/>
        </p:nvSpPr>
        <p:spPr>
          <a:xfrm>
            <a:off x="504825" y="4895850"/>
            <a:ext cx="10512427" cy="506730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点评：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月铝硅合同量环比增加。</a:t>
            </a:r>
          </a:p>
        </p:txBody>
      </p:sp>
      <p:sp>
        <p:nvSpPr>
          <p:cNvPr id="5" name="燕尾形 4"/>
          <p:cNvSpPr>
            <a:spLocks noChangeArrowheads="1"/>
          </p:cNvSpPr>
          <p:nvPr/>
        </p:nvSpPr>
        <p:spPr bwMode="auto">
          <a:xfrm>
            <a:off x="2665413" y="976313"/>
            <a:ext cx="1655763" cy="468313"/>
          </a:xfrm>
          <a:prstGeom prst="chevron">
            <a:avLst>
              <a:gd name="adj" fmla="val 50059"/>
            </a:avLst>
          </a:prstGeom>
          <a:solidFill>
            <a:srgbClr val="F79646"/>
          </a:solidFill>
          <a:ln w="38100">
            <a:solidFill>
              <a:srgbClr val="FFFFFF"/>
            </a:solidFill>
            <a:rou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镀铝硅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487361" y="1462088"/>
          <a:ext cx="10512424" cy="3455986"/>
        </p:xfrm>
        <a:graphic>
          <a:graphicData uri="http://schemas.openxmlformats.org/drawingml/2006/table">
            <a:tbl>
              <a:tblPr/>
              <a:tblGrid>
                <a:gridCol w="1314053"/>
                <a:gridCol w="1314053"/>
                <a:gridCol w="1314053"/>
                <a:gridCol w="1314053"/>
                <a:gridCol w="1314053"/>
                <a:gridCol w="1314053"/>
                <a:gridCol w="1314053"/>
                <a:gridCol w="1314053"/>
              </a:tblGrid>
              <a:tr h="6980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品种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948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订单量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948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冷成型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3160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4378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6172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4060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3607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7392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8235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948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热成型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12325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12059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13576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12581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16141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11018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17630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948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合计</a:t>
                      </a:r>
                    </a:p>
                  </a:txBody>
                  <a:tcPr marL="9526" marR="9526" marT="95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15485</a:t>
                      </a: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16437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19748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16641</a:t>
                      </a:r>
                      <a:endParaRPr lang="en-US" altLang="zh-CN" sz="1600" b="0" i="0" u="none" strike="noStrike" kern="1200" dirty="0">
                        <a:solidFill>
                          <a:srgbClr val="92D050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ClrTx/>
                        <a:buSzTx/>
                        <a:buFontTx/>
                      </a:pPr>
                      <a:r>
                        <a:rPr lang="en-US" altLang="zh-CN" sz="1600" b="0" i="0" u="none" strike="noStrike" kern="12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15218</a:t>
                      </a:r>
                      <a:endParaRPr lang="en-US" altLang="zh-CN" sz="1600" b="0" i="0" u="none" strike="noStrike" kern="12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18410</a:t>
                      </a:r>
                      <a:endParaRPr lang="en-US" altLang="zh-CN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25865</a:t>
                      </a:r>
                      <a:r>
                        <a:rPr lang="en-US" altLang="zh-CN" sz="16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↑</a:t>
                      </a:r>
                      <a:endParaRPr lang="en-US" altLang="zh-CN" sz="1600" b="0" i="0" u="none" strike="noStrike" kern="12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微软雅黑" panose="020B0503020204020204" pitchFamily="34" charset="-122"/>
                        <a:cs typeface="Arial" panose="020B0604020202020204" pitchFamily="34" charset="0"/>
                        <a:sym typeface="+mn-ea"/>
                      </a:endParaRPr>
                    </a:p>
                  </a:txBody>
                  <a:tcPr marL="9525" marR="9525" marT="952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五边形 9"/>
          <p:cNvSpPr>
            <a:spLocks noChangeArrowheads="1"/>
          </p:cNvSpPr>
          <p:nvPr/>
        </p:nvSpPr>
        <p:spPr bwMode="auto">
          <a:xfrm>
            <a:off x="504825" y="977900"/>
            <a:ext cx="2376488" cy="465138"/>
          </a:xfrm>
          <a:prstGeom prst="homePlate">
            <a:avLst>
              <a:gd name="adj" fmla="val 49994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一、重点关注合同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8bb3ec1-38d0-4787-9b9a-379c92a6b281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2e7fe76-7809-466c-bcf3-b7b7a40ca3a1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a13c3173-7b56-461c-835f-2584b5db9059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aff11388-fae0-434e-9dd0-3f429c3e7267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bc34bc33-dadc-4eac-9229-a4c9303b12a6}"/>
  <p:tag name="TABLE_ENDDRAG_ORIGIN_RECT" val="775*244"/>
  <p:tag name="TABLE_ENDDRAG_RECT" val="61*237*775*24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lIns="93440" tIns="46720" rIns="93440" bIns="46720">
        <a:spAutoFit/>
      </a:bodyPr>
      <a:lstStyle>
        <a:defPPr eaLnBrk="1" hangingPunct="1">
          <a:lnSpc>
            <a:spcPts val="2055"/>
          </a:lnSpc>
          <a:defRPr noProof="1">
            <a:solidFill>
              <a:srgbClr val="0000FF"/>
            </a:solidFill>
            <a:latin typeface="幼圆" panose="02010509060101010101" pitchFamily="49" charset="-122"/>
            <a:ea typeface="幼圆" panose="02010509060101010101" pitchFamily="49" charset="-122"/>
            <a:sym typeface="+mn-ea"/>
          </a:defRPr>
        </a:defPPr>
      </a:lstStyle>
      <a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9557</Words>
  <Application>Microsoft Office PowerPoint</Application>
  <PresentationFormat>自定义</PresentationFormat>
  <Paragraphs>3977</Paragraphs>
  <Slides>51</Slides>
  <Notes>50</Notes>
  <HiddenSlides>1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2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  <vt:lpstr>幻灯片 43</vt:lpstr>
      <vt:lpstr>幻灯片 44</vt:lpstr>
      <vt:lpstr>幻灯片 45</vt:lpstr>
      <vt:lpstr>幻灯片 46</vt:lpstr>
      <vt:lpstr>幻灯片 47</vt:lpstr>
      <vt:lpstr>幻灯片 48</vt:lpstr>
      <vt:lpstr>幻灯片 49</vt:lpstr>
      <vt:lpstr>幻灯片 50</vt:lpstr>
      <vt:lpstr>幻灯片 51</vt:lpstr>
    </vt:vector>
  </TitlesOfParts>
  <Company>Sky123.Org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Sky123.Org</dc:creator>
  <cp:lastModifiedBy>Administrator</cp:lastModifiedBy>
  <cp:revision>4032</cp:revision>
  <dcterms:created xsi:type="dcterms:W3CDTF">2016-11-23T03:13:00Z</dcterms:created>
  <dcterms:modified xsi:type="dcterms:W3CDTF">2024-04-01T13:01:40Z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2052-10.8.2.6726</vt:lpwstr>
  </property>
  <property fmtid="{D5CDD505-2E9C-101B-9397-08002B2CF9AE}" pid="3" name="ICV">
    <vt:lpwstr>BFFD92E4DB2445A8B9EA0CA49173FAB1</vt:lpwstr>
  </property>
</Properties>
</file>